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269" r:id="rId3"/>
    <p:sldId id="257" r:id="rId4"/>
    <p:sldId id="275" r:id="rId5"/>
    <p:sldId id="267" r:id="rId6"/>
    <p:sldId id="270" r:id="rId7"/>
    <p:sldId id="266" r:id="rId8"/>
    <p:sldId id="268" r:id="rId9"/>
    <p:sldId id="258" r:id="rId10"/>
    <p:sldId id="280" r:id="rId11"/>
    <p:sldId id="284" r:id="rId12"/>
    <p:sldId id="283" r:id="rId13"/>
    <p:sldId id="282" r:id="rId14"/>
    <p:sldId id="281" r:id="rId15"/>
    <p:sldId id="262" r:id="rId16"/>
    <p:sldId id="263" r:id="rId17"/>
    <p:sldId id="264" r:id="rId18"/>
    <p:sldId id="278"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Franklin Gothic Book" panose="020B0503020102020204" pitchFamily="34" charset="0"/>
      <p:regular r:id="rId25"/>
      <p:italic r:id="rId26"/>
    </p:embeddedFont>
    <p:embeddedFont>
      <p:font typeface="Franklin Gothic Medium" panose="020B0603020102020204" pitchFamily="34" charset="0"/>
      <p:regular r:id="rId27"/>
      <p:italic r:id="rId28"/>
    </p:embeddedFont>
    <p:embeddedFont>
      <p:font typeface="Montserrat Medium" panose="00000600000000000000" pitchFamily="2" charset="0"/>
      <p:regular r:id="rId29"/>
    </p:embeddedFont>
    <p:embeddedFont>
      <p:font typeface="Wingdings 3" panose="05040102010807070707" pitchFamily="18" charset="2"/>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649"/>
    <a:srgbClr val="455A73"/>
    <a:srgbClr val="4A5C78"/>
    <a:srgbClr val="414142"/>
    <a:srgbClr val="E21727"/>
    <a:srgbClr val="2E3F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95097" autoAdjust="0"/>
  </p:normalViewPr>
  <p:slideViewPr>
    <p:cSldViewPr>
      <p:cViewPr varScale="1">
        <p:scale>
          <a:sx n="49" d="100"/>
          <a:sy n="49" d="100"/>
        </p:scale>
        <p:origin x="2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14830-AAFF-4952-8406-4B9ADA943488}"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3F4C69-50DD-4085-86D0-D38E8D8A8BCD}" type="slidenum">
              <a:rPr lang="en-US" smtClean="0"/>
              <a:t>‹#›</a:t>
            </a:fld>
            <a:endParaRPr lang="en-US"/>
          </a:p>
        </p:txBody>
      </p:sp>
    </p:spTree>
    <p:extLst>
      <p:ext uri="{BB962C8B-B14F-4D97-AF65-F5344CB8AC3E}">
        <p14:creationId xmlns:p14="http://schemas.microsoft.com/office/powerpoint/2010/main" val="68242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2</a:t>
            </a:fld>
            <a:endParaRPr lang="en-US"/>
          </a:p>
        </p:txBody>
      </p:sp>
    </p:spTree>
    <p:extLst>
      <p:ext uri="{BB962C8B-B14F-4D97-AF65-F5344CB8AC3E}">
        <p14:creationId xmlns:p14="http://schemas.microsoft.com/office/powerpoint/2010/main" val="1365858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14</a:t>
            </a:fld>
            <a:endParaRPr lang="en-US"/>
          </a:p>
        </p:txBody>
      </p:sp>
    </p:spTree>
    <p:extLst>
      <p:ext uri="{BB962C8B-B14F-4D97-AF65-F5344CB8AC3E}">
        <p14:creationId xmlns:p14="http://schemas.microsoft.com/office/powerpoint/2010/main" val="302951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5</a:t>
            </a:fld>
            <a:endParaRPr lang="en-US"/>
          </a:p>
        </p:txBody>
      </p:sp>
    </p:spTree>
    <p:extLst>
      <p:ext uri="{BB962C8B-B14F-4D97-AF65-F5344CB8AC3E}">
        <p14:creationId xmlns:p14="http://schemas.microsoft.com/office/powerpoint/2010/main" val="209631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6</a:t>
            </a:fld>
            <a:endParaRPr lang="en-US"/>
          </a:p>
        </p:txBody>
      </p:sp>
    </p:spTree>
    <p:extLst>
      <p:ext uri="{BB962C8B-B14F-4D97-AF65-F5344CB8AC3E}">
        <p14:creationId xmlns:p14="http://schemas.microsoft.com/office/powerpoint/2010/main" val="1370576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7</a:t>
            </a:fld>
            <a:endParaRPr lang="en-US"/>
          </a:p>
        </p:txBody>
      </p:sp>
    </p:spTree>
    <p:extLst>
      <p:ext uri="{BB962C8B-B14F-4D97-AF65-F5344CB8AC3E}">
        <p14:creationId xmlns:p14="http://schemas.microsoft.com/office/powerpoint/2010/main" val="67290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8</a:t>
            </a:fld>
            <a:endParaRPr lang="en-US"/>
          </a:p>
        </p:txBody>
      </p:sp>
    </p:spTree>
    <p:extLst>
      <p:ext uri="{BB962C8B-B14F-4D97-AF65-F5344CB8AC3E}">
        <p14:creationId xmlns:p14="http://schemas.microsoft.com/office/powerpoint/2010/main" val="125352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10</a:t>
            </a:fld>
            <a:endParaRPr lang="en-US"/>
          </a:p>
        </p:txBody>
      </p:sp>
    </p:spTree>
    <p:extLst>
      <p:ext uri="{BB962C8B-B14F-4D97-AF65-F5344CB8AC3E}">
        <p14:creationId xmlns:p14="http://schemas.microsoft.com/office/powerpoint/2010/main" val="214044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11</a:t>
            </a:fld>
            <a:endParaRPr lang="en-US"/>
          </a:p>
        </p:txBody>
      </p:sp>
    </p:spTree>
    <p:extLst>
      <p:ext uri="{BB962C8B-B14F-4D97-AF65-F5344CB8AC3E}">
        <p14:creationId xmlns:p14="http://schemas.microsoft.com/office/powerpoint/2010/main" val="132544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12</a:t>
            </a:fld>
            <a:endParaRPr lang="en-US"/>
          </a:p>
        </p:txBody>
      </p:sp>
    </p:spTree>
    <p:extLst>
      <p:ext uri="{BB962C8B-B14F-4D97-AF65-F5344CB8AC3E}">
        <p14:creationId xmlns:p14="http://schemas.microsoft.com/office/powerpoint/2010/main" val="2278250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F4C69-50DD-4085-86D0-D38E8D8A8BCD}" type="slidenum">
              <a:rPr lang="en-US" smtClean="0"/>
              <a:t>13</a:t>
            </a:fld>
            <a:endParaRPr lang="en-US"/>
          </a:p>
        </p:txBody>
      </p:sp>
    </p:spTree>
    <p:extLst>
      <p:ext uri="{BB962C8B-B14F-4D97-AF65-F5344CB8AC3E}">
        <p14:creationId xmlns:p14="http://schemas.microsoft.com/office/powerpoint/2010/main" val="3017616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800" b="1" kern="1200">
          <a:solidFill>
            <a:schemeClr val="tx1"/>
          </a:solidFill>
          <a:latin typeface="Times New Roman" panose="02020603050405020304" pitchFamily="18" charset="0"/>
          <a:ea typeface="Calibri" panose="020F0502020204030204" pitchFamily="34" charset="0"/>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32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AD8C"/>
        </a:solidFill>
        <a:effectLst/>
      </p:bgPr>
    </p:bg>
    <p:spTree>
      <p:nvGrpSpPr>
        <p:cNvPr id="1" name=""/>
        <p:cNvGrpSpPr/>
        <p:nvPr/>
      </p:nvGrpSpPr>
      <p:grpSpPr>
        <a:xfrm>
          <a:off x="0" y="0"/>
          <a:ext cx="0" cy="0"/>
          <a:chOff x="0" y="0"/>
          <a:chExt cx="0" cy="0"/>
        </a:xfrm>
      </p:grpSpPr>
      <p:pic>
        <p:nvPicPr>
          <p:cNvPr id="6" name="Picture 5" descr="A blue background with red and white dots&#10;&#10;Description automatically generated">
            <a:extLst>
              <a:ext uri="{FF2B5EF4-FFF2-40B4-BE49-F238E27FC236}">
                <a16:creationId xmlns:a16="http://schemas.microsoft.com/office/drawing/2014/main" id="{24E09B20-216E-B266-0492-A9FD09CB44C9}"/>
              </a:ext>
            </a:extLst>
          </p:cNvPr>
          <p:cNvPicPr>
            <a:picLocks noChangeAspect="1"/>
          </p:cNvPicPr>
          <p:nvPr/>
        </p:nvPicPr>
        <p:blipFill rotWithShape="1">
          <a:blip r:embed="rId2">
            <a:extLst>
              <a:ext uri="{28A0092B-C50C-407E-A947-70E740481C1C}">
                <a14:useLocalDpi xmlns:a14="http://schemas.microsoft.com/office/drawing/2010/main" val="0"/>
              </a:ext>
            </a:extLst>
          </a:blip>
          <a:srcRect l="827" t="38493" b="4960"/>
          <a:stretch/>
        </p:blipFill>
        <p:spPr>
          <a:xfrm>
            <a:off x="0" y="-26300"/>
            <a:ext cx="18288000" cy="10427599"/>
          </a:xfrm>
          <a:prstGeom prst="rect">
            <a:avLst/>
          </a:prstGeom>
        </p:spPr>
      </p:pic>
      <p:sp>
        <p:nvSpPr>
          <p:cNvPr id="3" name="TextBox 3"/>
          <p:cNvSpPr txBox="1"/>
          <p:nvPr/>
        </p:nvSpPr>
        <p:spPr>
          <a:xfrm>
            <a:off x="4674305" y="6591300"/>
            <a:ext cx="8939391" cy="2972053"/>
          </a:xfrm>
          <a:prstGeom prst="rect">
            <a:avLst/>
          </a:prstGeom>
        </p:spPr>
        <p:txBody>
          <a:bodyPr lIns="0" tIns="0" rIns="0" bIns="0" rtlCol="0" anchor="t">
            <a:spAutoFit/>
          </a:bodyPr>
          <a:lstStyle/>
          <a:p>
            <a:pPr algn="ctr">
              <a:lnSpc>
                <a:spcPts val="4956"/>
              </a:lnSpc>
            </a:pPr>
            <a:r>
              <a:rPr lang="en-US" sz="4000" dirty="0">
                <a:solidFill>
                  <a:srgbClr val="FFFFFF"/>
                </a:solidFill>
                <a:latin typeface="Calibri" panose="020F0502020204030204" pitchFamily="34" charset="0"/>
                <a:ea typeface="Calibri" panose="020F0502020204030204" pitchFamily="34" charset="0"/>
                <a:cs typeface="Calibri" panose="020F0502020204030204" pitchFamily="34" charset="0"/>
              </a:rPr>
              <a:t>PRESENTED BY:</a:t>
            </a:r>
          </a:p>
          <a:p>
            <a:pPr algn="ctr">
              <a:lnSpc>
                <a:spcPts val="6629"/>
              </a:lnSpc>
            </a:pPr>
            <a:r>
              <a:rPr lang="en-US" sz="6600" dirty="0">
                <a:solidFill>
                  <a:srgbClr val="FFFFFF"/>
                </a:solidFill>
                <a:latin typeface="Calibri" panose="020F0502020204030204" pitchFamily="34" charset="0"/>
                <a:ea typeface="Calibri" panose="020F0502020204030204" pitchFamily="34" charset="0"/>
                <a:cs typeface="Calibri" panose="020F0502020204030204" pitchFamily="34" charset="0"/>
              </a:rPr>
              <a:t>Agent Name</a:t>
            </a:r>
          </a:p>
          <a:p>
            <a:pPr algn="ctr">
              <a:lnSpc>
                <a:spcPts val="3640"/>
              </a:lnSpc>
            </a:pPr>
            <a:r>
              <a:rPr lang="en-US" sz="4000" dirty="0">
                <a:solidFill>
                  <a:srgbClr val="FFFFFF"/>
                </a:solidFill>
                <a:latin typeface="Calibri" panose="020F0502020204030204" pitchFamily="34" charset="0"/>
                <a:ea typeface="Calibri" panose="020F0502020204030204" pitchFamily="34" charset="0"/>
                <a:cs typeface="Calibri" panose="020F0502020204030204" pitchFamily="34" charset="0"/>
              </a:rPr>
              <a:t>Email Address</a:t>
            </a:r>
          </a:p>
          <a:p>
            <a:pPr algn="ctr">
              <a:lnSpc>
                <a:spcPts val="3640"/>
              </a:lnSpc>
            </a:pPr>
            <a:r>
              <a:rPr lang="en-US" sz="4000" dirty="0">
                <a:solidFill>
                  <a:srgbClr val="FFFFFF"/>
                </a:solidFill>
                <a:latin typeface="Calibri" panose="020F0502020204030204" pitchFamily="34" charset="0"/>
                <a:ea typeface="Calibri" panose="020F0502020204030204" pitchFamily="34" charset="0"/>
                <a:cs typeface="Calibri" panose="020F0502020204030204" pitchFamily="34" charset="0"/>
              </a:rPr>
              <a:t>Phone Number</a:t>
            </a:r>
          </a:p>
          <a:p>
            <a:pPr algn="ctr">
              <a:lnSpc>
                <a:spcPts val="4550"/>
              </a:lnSpc>
            </a:pPr>
            <a:endParaRPr lang="en-US" sz="40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logo of a hot air balloon&#10;&#10;Description automatically generated">
            <a:extLst>
              <a:ext uri="{FF2B5EF4-FFF2-40B4-BE49-F238E27FC236}">
                <a16:creationId xmlns:a16="http://schemas.microsoft.com/office/drawing/2014/main" id="{D625DB58-E262-F4E8-BE00-A1AB63F65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9601" y="734708"/>
            <a:ext cx="5748799" cy="43932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pic>
        <p:nvPicPr>
          <p:cNvPr id="25" name="Picture 24" descr="A hot air balloon logo&#10;&#10;Description automatically generated">
            <a:extLst>
              <a:ext uri="{FF2B5EF4-FFF2-40B4-BE49-F238E27FC236}">
                <a16:creationId xmlns:a16="http://schemas.microsoft.com/office/drawing/2014/main" id="{E69060B9-1779-639D-CA97-A63445580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6" b="-8606"/>
          <a:stretch/>
        </p:blipFill>
        <p:spPr>
          <a:xfrm>
            <a:off x="-342900" y="7734300"/>
            <a:ext cx="2514600" cy="2947413"/>
          </a:xfrm>
          <a:prstGeom prst="rect">
            <a:avLst/>
          </a:prstGeom>
        </p:spPr>
      </p:pic>
      <p:sp>
        <p:nvSpPr>
          <p:cNvPr id="5" name="TextBox 5">
            <a:extLst>
              <a:ext uri="{FF2B5EF4-FFF2-40B4-BE49-F238E27FC236}">
                <a16:creationId xmlns:a16="http://schemas.microsoft.com/office/drawing/2014/main" id="{EA041095-D893-9CA0-1595-9EB3A2383624}"/>
              </a:ext>
            </a:extLst>
          </p:cNvPr>
          <p:cNvSpPr txBox="1"/>
          <p:nvPr/>
        </p:nvSpPr>
        <p:spPr>
          <a:xfrm>
            <a:off x="2057400" y="266700"/>
            <a:ext cx="6154579" cy="292837"/>
          </a:xfrm>
          <a:prstGeom prst="rect">
            <a:avLst/>
          </a:prstGeom>
        </p:spPr>
        <p:txBody>
          <a:bodyPr lIns="0" tIns="0" rIns="0" bIns="0" rtlCol="0" anchor="t">
            <a:spAutoFit/>
          </a:bodyPr>
          <a:lstStyle/>
          <a:p>
            <a:pPr>
              <a:lnSpc>
                <a:spcPts val="2239"/>
              </a:lnSpc>
            </a:pPr>
            <a:r>
              <a:rPr lang="en-US" sz="2000" b="1" dirty="0">
                <a:solidFill>
                  <a:srgbClr val="0C2649"/>
                </a:solidFill>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6" name="TextBox 4">
            <a:extLst>
              <a:ext uri="{FF2B5EF4-FFF2-40B4-BE49-F238E27FC236}">
                <a16:creationId xmlns:a16="http://schemas.microsoft.com/office/drawing/2014/main" id="{9813346D-B5AF-A82F-0560-6F58E73A720F}"/>
              </a:ext>
            </a:extLst>
          </p:cNvPr>
          <p:cNvSpPr txBox="1"/>
          <p:nvPr/>
        </p:nvSpPr>
        <p:spPr>
          <a:xfrm>
            <a:off x="13944600" y="266700"/>
            <a:ext cx="3619500" cy="282129"/>
          </a:xfrm>
          <a:prstGeom prst="rect">
            <a:avLst/>
          </a:prstGeom>
        </p:spPr>
        <p:txBody>
          <a:bodyPr wrap="square" lIns="0" tIns="0" rIns="0" bIns="0" rtlCol="0" anchor="t">
            <a:spAutoFit/>
          </a:bodyPr>
          <a:lstStyle/>
          <a:p>
            <a:pPr algn="r">
              <a:lnSpc>
                <a:spcPts val="2239"/>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RE/MAX Alliance Group</a:t>
            </a:r>
          </a:p>
        </p:txBody>
      </p:sp>
      <p:sp>
        <p:nvSpPr>
          <p:cNvPr id="7" name="TextBox 2">
            <a:extLst>
              <a:ext uri="{FF2B5EF4-FFF2-40B4-BE49-F238E27FC236}">
                <a16:creationId xmlns:a16="http://schemas.microsoft.com/office/drawing/2014/main" id="{9FD9BBD8-37AF-A680-938D-AD14C580D8F0}"/>
              </a:ext>
            </a:extLst>
          </p:cNvPr>
          <p:cNvSpPr txBox="1"/>
          <p:nvPr/>
        </p:nvSpPr>
        <p:spPr>
          <a:xfrm>
            <a:off x="2057400" y="876300"/>
            <a:ext cx="6478270" cy="1390650"/>
          </a:xfrm>
          <a:prstGeom prst="rect">
            <a:avLst/>
          </a:prstGeom>
        </p:spPr>
        <p:txBody>
          <a:bodyPr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Benefits of</a:t>
            </a:r>
          </a:p>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working together</a:t>
            </a:r>
          </a:p>
        </p:txBody>
      </p:sp>
      <p:sp>
        <p:nvSpPr>
          <p:cNvPr id="8" name="TextBox 3">
            <a:extLst>
              <a:ext uri="{FF2B5EF4-FFF2-40B4-BE49-F238E27FC236}">
                <a16:creationId xmlns:a16="http://schemas.microsoft.com/office/drawing/2014/main" id="{1C70E82A-3BA8-A6B9-BA0C-B4F2615F3595}"/>
              </a:ext>
            </a:extLst>
          </p:cNvPr>
          <p:cNvSpPr txBox="1"/>
          <p:nvPr/>
        </p:nvSpPr>
        <p:spPr>
          <a:xfrm>
            <a:off x="2057400" y="2857500"/>
            <a:ext cx="15925800" cy="4323491"/>
          </a:xfrm>
          <a:prstGeom prst="rect">
            <a:avLst/>
          </a:prstGeom>
        </p:spPr>
        <p:txBody>
          <a:bodyPr wrap="square" lIns="0" tIns="0" rIns="0" bIns="0" rtlCol="0" anchor="t">
            <a:spAutoFit/>
          </a:bodyPr>
          <a:lstStyle/>
          <a:p>
            <a:pPr>
              <a:lnSpc>
                <a:spcPts val="3700"/>
              </a:lnSpc>
              <a:spcAft>
                <a:spcPts val="600"/>
              </a:spcAf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Here to Guide Your Every Step: </a:t>
            </a:r>
          </a:p>
          <a:p>
            <a:pPr>
              <a:lnSpc>
                <a:spcPts val="3700"/>
              </a:lnSpc>
              <a:spcAft>
                <a:spcPts val="600"/>
              </a:spcAft>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I will use my experience and expertise to guide you through the entire home-buying journey. Starting with exploring various homes to discover your perfect match, then negotiating the best deal for you to finally overseeing the property walkthrough to guarantee everything is in order, I've got your back. I handle the nitty-gritty details of drafting and presenting offers, negotiating on your behalf to ensure you get your new home at the best possible price. I'll be by your side during the home inspection, ready to address and manage any unexpected issues. I will also stay connected with your lender and title company, to make sure everything is on track for a smooth closing. And just before we cross the finish line, I'll go over the ALTA/HUD Closing Statement with you to make sure you're crystal clear on all the charges.</a:t>
            </a:r>
          </a:p>
        </p:txBody>
      </p:sp>
    </p:spTree>
    <p:extLst>
      <p:ext uri="{BB962C8B-B14F-4D97-AF65-F5344CB8AC3E}">
        <p14:creationId xmlns:p14="http://schemas.microsoft.com/office/powerpoint/2010/main" val="3369791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pic>
        <p:nvPicPr>
          <p:cNvPr id="25" name="Picture 24" descr="A hot air balloon logo&#10;&#10;Description automatically generated">
            <a:extLst>
              <a:ext uri="{FF2B5EF4-FFF2-40B4-BE49-F238E27FC236}">
                <a16:creationId xmlns:a16="http://schemas.microsoft.com/office/drawing/2014/main" id="{E69060B9-1779-639D-CA97-A63445580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6" b="-8606"/>
          <a:stretch/>
        </p:blipFill>
        <p:spPr>
          <a:xfrm>
            <a:off x="-342900" y="7734300"/>
            <a:ext cx="2514600" cy="2947413"/>
          </a:xfrm>
          <a:prstGeom prst="rect">
            <a:avLst/>
          </a:prstGeom>
        </p:spPr>
      </p:pic>
      <p:sp>
        <p:nvSpPr>
          <p:cNvPr id="5" name="TextBox 5">
            <a:extLst>
              <a:ext uri="{FF2B5EF4-FFF2-40B4-BE49-F238E27FC236}">
                <a16:creationId xmlns:a16="http://schemas.microsoft.com/office/drawing/2014/main" id="{EA041095-D893-9CA0-1595-9EB3A2383624}"/>
              </a:ext>
            </a:extLst>
          </p:cNvPr>
          <p:cNvSpPr txBox="1"/>
          <p:nvPr/>
        </p:nvSpPr>
        <p:spPr>
          <a:xfrm>
            <a:off x="2052851" y="351139"/>
            <a:ext cx="6154579" cy="282129"/>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2649"/>
                </a:solidFill>
                <a:effectLst/>
                <a:uLnTx/>
                <a:uFillTx/>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6" name="TextBox 4">
            <a:extLst>
              <a:ext uri="{FF2B5EF4-FFF2-40B4-BE49-F238E27FC236}">
                <a16:creationId xmlns:a16="http://schemas.microsoft.com/office/drawing/2014/main" id="{9813346D-B5AF-A82F-0560-6F58E73A720F}"/>
              </a:ext>
            </a:extLst>
          </p:cNvPr>
          <p:cNvSpPr txBox="1"/>
          <p:nvPr/>
        </p:nvSpPr>
        <p:spPr>
          <a:xfrm>
            <a:off x="13944600" y="266700"/>
            <a:ext cx="3619500" cy="282129"/>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RE/MAX Alliance Group</a:t>
            </a:r>
          </a:p>
        </p:txBody>
      </p:sp>
      <p:sp>
        <p:nvSpPr>
          <p:cNvPr id="7" name="TextBox 2">
            <a:extLst>
              <a:ext uri="{FF2B5EF4-FFF2-40B4-BE49-F238E27FC236}">
                <a16:creationId xmlns:a16="http://schemas.microsoft.com/office/drawing/2014/main" id="{A5CF9F07-678C-7960-D40C-1EE295176F82}"/>
              </a:ext>
            </a:extLst>
          </p:cNvPr>
          <p:cNvSpPr txBox="1"/>
          <p:nvPr/>
        </p:nvSpPr>
        <p:spPr>
          <a:xfrm>
            <a:off x="2052851" y="1048464"/>
            <a:ext cx="6478270" cy="692497"/>
          </a:xfrm>
          <a:prstGeom prst="rect">
            <a:avLst/>
          </a:prstGeom>
        </p:spPr>
        <p:txBody>
          <a:bodyPr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How I Work:</a:t>
            </a:r>
          </a:p>
        </p:txBody>
      </p:sp>
      <p:sp>
        <p:nvSpPr>
          <p:cNvPr id="8" name="TextBox 3">
            <a:extLst>
              <a:ext uri="{FF2B5EF4-FFF2-40B4-BE49-F238E27FC236}">
                <a16:creationId xmlns:a16="http://schemas.microsoft.com/office/drawing/2014/main" id="{92D51BBC-70BD-BF6C-0059-2BCF7C7E6D8F}"/>
              </a:ext>
            </a:extLst>
          </p:cNvPr>
          <p:cNvSpPr txBox="1"/>
          <p:nvPr/>
        </p:nvSpPr>
        <p:spPr>
          <a:xfrm>
            <a:off x="2040341" y="2030161"/>
            <a:ext cx="16002000" cy="2656818"/>
          </a:xfrm>
          <a:prstGeom prst="rect">
            <a:avLst/>
          </a:prstGeom>
        </p:spPr>
        <p:txBody>
          <a:bodyPr wrap="square" lIns="0" tIns="0" rIns="0" bIns="0" rtlCol="0" anchor="t">
            <a:spAutoFit/>
          </a:bodyPr>
          <a:lstStyle/>
          <a:p>
            <a:pPr>
              <a:lnSpc>
                <a:spcPts val="3527"/>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To decide which REALTOR to work with, it’s important to understand there are definite differences in the way real estate professionals prefer to serve their customers.</a:t>
            </a:r>
          </a:p>
          <a:p>
            <a:pPr>
              <a:lnSpc>
                <a:spcPts val="3527"/>
              </a:lnSpc>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527"/>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I choose to perform as a Real Estate Buyer’s Consultant, and as such, will take a strategic and consultative approach to helping you find and purchase your perfect property. Throughout this presentation, you will notice that what I offer is quite different from what you would expect.</a:t>
            </a:r>
          </a:p>
        </p:txBody>
      </p:sp>
      <p:sp>
        <p:nvSpPr>
          <p:cNvPr id="9" name="TextBox 2">
            <a:extLst>
              <a:ext uri="{FF2B5EF4-FFF2-40B4-BE49-F238E27FC236}">
                <a16:creationId xmlns:a16="http://schemas.microsoft.com/office/drawing/2014/main" id="{93FA2DE4-AE80-C6A9-4973-011877A051AF}"/>
              </a:ext>
            </a:extLst>
          </p:cNvPr>
          <p:cNvSpPr txBox="1"/>
          <p:nvPr/>
        </p:nvSpPr>
        <p:spPr>
          <a:xfrm>
            <a:off x="2052851" y="5024692"/>
            <a:ext cx="11471509" cy="692497"/>
          </a:xfrm>
          <a:prstGeom prst="rect">
            <a:avLst/>
          </a:prstGeom>
        </p:spPr>
        <p:txBody>
          <a:bodyPr wrap="square"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Thoroughly Analyze Your Needs:</a:t>
            </a:r>
          </a:p>
        </p:txBody>
      </p:sp>
      <p:sp>
        <p:nvSpPr>
          <p:cNvPr id="10" name="TextBox 3">
            <a:extLst>
              <a:ext uri="{FF2B5EF4-FFF2-40B4-BE49-F238E27FC236}">
                <a16:creationId xmlns:a16="http://schemas.microsoft.com/office/drawing/2014/main" id="{F589C2B9-C597-F698-379D-28AD1167B2E0}"/>
              </a:ext>
            </a:extLst>
          </p:cNvPr>
          <p:cNvSpPr txBox="1"/>
          <p:nvPr/>
        </p:nvSpPr>
        <p:spPr>
          <a:xfrm>
            <a:off x="2057400" y="6161193"/>
            <a:ext cx="15506700" cy="3105658"/>
          </a:xfrm>
          <a:prstGeom prst="rect">
            <a:avLst/>
          </a:prstGeom>
        </p:spPr>
        <p:txBody>
          <a:bodyPr wrap="square" lIns="0" tIns="0" rIns="0" bIns="0" rtlCol="0" anchor="t">
            <a:spAutoFit/>
          </a:bodyPr>
          <a:lstStyle/>
          <a:p>
            <a:pPr>
              <a:lnSpc>
                <a:spcPts val="3527"/>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Shopping for homes without pre-established criteria is like going grocery shopping while you’re hungry without a shopping list. Thus, we should complete a thorough needs analysis before scheduling our showing appointments. After all, we can’t hit the target if we’re blindfolded.</a:t>
            </a:r>
          </a:p>
          <a:p>
            <a:pPr>
              <a:lnSpc>
                <a:spcPts val="3527"/>
              </a:lnSpc>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527"/>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Focus is 98% of success! As your real estate consultant, I won’t aggressively show you 20-50 homes hoping you’ll settle for one. Instead, I will use a proactive approach that begins with a face-to-face meeting to determine exactly what you and your family consider to be your perfect home.</a:t>
            </a:r>
          </a:p>
        </p:txBody>
      </p:sp>
    </p:spTree>
    <p:extLst>
      <p:ext uri="{BB962C8B-B14F-4D97-AF65-F5344CB8AC3E}">
        <p14:creationId xmlns:p14="http://schemas.microsoft.com/office/powerpoint/2010/main" val="2064693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pic>
        <p:nvPicPr>
          <p:cNvPr id="25" name="Picture 24" descr="A hot air balloon logo&#10;&#10;Description automatically generated">
            <a:extLst>
              <a:ext uri="{FF2B5EF4-FFF2-40B4-BE49-F238E27FC236}">
                <a16:creationId xmlns:a16="http://schemas.microsoft.com/office/drawing/2014/main" id="{E69060B9-1779-639D-CA97-A63445580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6" b="-8606"/>
          <a:stretch/>
        </p:blipFill>
        <p:spPr>
          <a:xfrm>
            <a:off x="-342900" y="7734300"/>
            <a:ext cx="2514600" cy="2947413"/>
          </a:xfrm>
          <a:prstGeom prst="rect">
            <a:avLst/>
          </a:prstGeom>
        </p:spPr>
      </p:pic>
      <p:sp>
        <p:nvSpPr>
          <p:cNvPr id="5" name="TextBox 5">
            <a:extLst>
              <a:ext uri="{FF2B5EF4-FFF2-40B4-BE49-F238E27FC236}">
                <a16:creationId xmlns:a16="http://schemas.microsoft.com/office/drawing/2014/main" id="{EA041095-D893-9CA0-1595-9EB3A2383624}"/>
              </a:ext>
            </a:extLst>
          </p:cNvPr>
          <p:cNvSpPr txBox="1"/>
          <p:nvPr/>
        </p:nvSpPr>
        <p:spPr>
          <a:xfrm>
            <a:off x="2148954" y="396871"/>
            <a:ext cx="6154579" cy="282129"/>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2649"/>
                </a:solidFill>
                <a:effectLst/>
                <a:uLnTx/>
                <a:uFillTx/>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6" name="TextBox 4">
            <a:extLst>
              <a:ext uri="{FF2B5EF4-FFF2-40B4-BE49-F238E27FC236}">
                <a16:creationId xmlns:a16="http://schemas.microsoft.com/office/drawing/2014/main" id="{9813346D-B5AF-A82F-0560-6F58E73A720F}"/>
              </a:ext>
            </a:extLst>
          </p:cNvPr>
          <p:cNvSpPr txBox="1"/>
          <p:nvPr/>
        </p:nvSpPr>
        <p:spPr>
          <a:xfrm>
            <a:off x="13944600" y="266700"/>
            <a:ext cx="3619500" cy="282129"/>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RE/MAX Alliance Group</a:t>
            </a:r>
          </a:p>
        </p:txBody>
      </p:sp>
      <p:sp>
        <p:nvSpPr>
          <p:cNvPr id="7" name="TextBox 2">
            <a:extLst>
              <a:ext uri="{FF2B5EF4-FFF2-40B4-BE49-F238E27FC236}">
                <a16:creationId xmlns:a16="http://schemas.microsoft.com/office/drawing/2014/main" id="{4D42F939-28AB-FBE4-3246-A9015BA46FF8}"/>
              </a:ext>
            </a:extLst>
          </p:cNvPr>
          <p:cNvSpPr txBox="1"/>
          <p:nvPr/>
        </p:nvSpPr>
        <p:spPr>
          <a:xfrm>
            <a:off x="2148954" y="1028700"/>
            <a:ext cx="12458700" cy="692497"/>
          </a:xfrm>
          <a:prstGeom prst="rect">
            <a:avLst/>
          </a:prstGeom>
        </p:spPr>
        <p:txBody>
          <a:bodyPr wrap="square"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Determine Your Financial Comfort Zone:</a:t>
            </a:r>
          </a:p>
        </p:txBody>
      </p:sp>
      <p:sp>
        <p:nvSpPr>
          <p:cNvPr id="8" name="TextBox 3">
            <a:extLst>
              <a:ext uri="{FF2B5EF4-FFF2-40B4-BE49-F238E27FC236}">
                <a16:creationId xmlns:a16="http://schemas.microsoft.com/office/drawing/2014/main" id="{8327F3C0-353A-25AB-7F98-CC648F512D16}"/>
              </a:ext>
            </a:extLst>
          </p:cNvPr>
          <p:cNvSpPr txBox="1"/>
          <p:nvPr/>
        </p:nvSpPr>
        <p:spPr>
          <a:xfrm>
            <a:off x="2148954" y="1941297"/>
            <a:ext cx="15415146" cy="2675604"/>
          </a:xfrm>
          <a:prstGeom prst="rect">
            <a:avLst/>
          </a:prstGeom>
        </p:spPr>
        <p:txBody>
          <a:bodyPr wrap="square" lIns="0" tIns="0" rIns="0" bIns="0" rtlCol="0" anchor="t">
            <a:spAutoFit/>
          </a:bodyPr>
          <a:lstStyle/>
          <a:p>
            <a:pPr>
              <a:lnSpc>
                <a:spcPts val="3527"/>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When it comes to purchasing a property, one of the most crucial factors to consider is your budget. Your budget serves as a financial guide, leading you towards a wise and sustainable investment.</a:t>
            </a:r>
          </a:p>
          <a:p>
            <a:pPr>
              <a:lnSpc>
                <a:spcPts val="3527"/>
              </a:lnSpc>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527"/>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As your dedicated buyer's agent, I will connect you with a mortgage expert who will assist you in finding the most suitable loan for your needs. Once you and your lender have a clear understanding of your purchasing power, I will diligently search for properties that align with your requirements and desires.</a:t>
            </a:r>
          </a:p>
        </p:txBody>
      </p:sp>
      <p:sp>
        <p:nvSpPr>
          <p:cNvPr id="9" name="TextBox 2">
            <a:extLst>
              <a:ext uri="{FF2B5EF4-FFF2-40B4-BE49-F238E27FC236}">
                <a16:creationId xmlns:a16="http://schemas.microsoft.com/office/drawing/2014/main" id="{68458809-8BA2-0232-C7EA-B8801C377A01}"/>
              </a:ext>
            </a:extLst>
          </p:cNvPr>
          <p:cNvSpPr txBox="1"/>
          <p:nvPr/>
        </p:nvSpPr>
        <p:spPr>
          <a:xfrm>
            <a:off x="2146679" y="5801057"/>
            <a:ext cx="11471509" cy="692497"/>
          </a:xfrm>
          <a:prstGeom prst="rect">
            <a:avLst/>
          </a:prstGeom>
        </p:spPr>
        <p:txBody>
          <a:bodyPr wrap="square"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Tell the Hard Truth:</a:t>
            </a:r>
          </a:p>
        </p:txBody>
      </p:sp>
      <p:sp>
        <p:nvSpPr>
          <p:cNvPr id="10" name="TextBox 3">
            <a:extLst>
              <a:ext uri="{FF2B5EF4-FFF2-40B4-BE49-F238E27FC236}">
                <a16:creationId xmlns:a16="http://schemas.microsoft.com/office/drawing/2014/main" id="{2DD44F29-0F8F-C550-1305-B3680E8F63E9}"/>
              </a:ext>
            </a:extLst>
          </p:cNvPr>
          <p:cNvSpPr txBox="1"/>
          <p:nvPr/>
        </p:nvSpPr>
        <p:spPr>
          <a:xfrm>
            <a:off x="2146679" y="6717750"/>
            <a:ext cx="15684121" cy="2675604"/>
          </a:xfrm>
          <a:prstGeom prst="rect">
            <a:avLst/>
          </a:prstGeom>
        </p:spPr>
        <p:txBody>
          <a:bodyPr wrap="square" lIns="0" tIns="0" rIns="0" bIns="0" rtlCol="0" anchor="t">
            <a:spAutoFit/>
          </a:bodyPr>
          <a:lstStyle/>
          <a:p>
            <a:pPr>
              <a:lnSpc>
                <a:spcPts val="3527"/>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The hard conversations must not be avoided. Thus, we must be willing to present reality, as it is, not as we wish it was.</a:t>
            </a:r>
          </a:p>
          <a:p>
            <a:pPr>
              <a:lnSpc>
                <a:spcPts val="3527"/>
              </a:lnSpc>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527"/>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 working relationship should not be set up to fail from the very beginning! As your real estate consultant, I will not sell you “blue sky” or tell you what I think you want to hear. Instead, I will be totally honest about your options based on your specific needs. All I ask is you be 100% honest with me so I can best advise you.</a:t>
            </a:r>
          </a:p>
        </p:txBody>
      </p:sp>
    </p:spTree>
    <p:extLst>
      <p:ext uri="{BB962C8B-B14F-4D97-AF65-F5344CB8AC3E}">
        <p14:creationId xmlns:p14="http://schemas.microsoft.com/office/powerpoint/2010/main" val="1437492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pic>
        <p:nvPicPr>
          <p:cNvPr id="25" name="Picture 24" descr="A hot air balloon logo&#10;&#10;Description automatically generated">
            <a:extLst>
              <a:ext uri="{FF2B5EF4-FFF2-40B4-BE49-F238E27FC236}">
                <a16:creationId xmlns:a16="http://schemas.microsoft.com/office/drawing/2014/main" id="{E69060B9-1779-639D-CA97-A63445580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6" b="-8606"/>
          <a:stretch/>
        </p:blipFill>
        <p:spPr>
          <a:xfrm>
            <a:off x="-342900" y="7734300"/>
            <a:ext cx="2514600" cy="2947413"/>
          </a:xfrm>
          <a:prstGeom prst="rect">
            <a:avLst/>
          </a:prstGeom>
        </p:spPr>
      </p:pic>
      <p:sp>
        <p:nvSpPr>
          <p:cNvPr id="5" name="TextBox 5">
            <a:extLst>
              <a:ext uri="{FF2B5EF4-FFF2-40B4-BE49-F238E27FC236}">
                <a16:creationId xmlns:a16="http://schemas.microsoft.com/office/drawing/2014/main" id="{EA041095-D893-9CA0-1595-9EB3A2383624}"/>
              </a:ext>
            </a:extLst>
          </p:cNvPr>
          <p:cNvSpPr txBox="1"/>
          <p:nvPr/>
        </p:nvSpPr>
        <p:spPr>
          <a:xfrm>
            <a:off x="2362200" y="493491"/>
            <a:ext cx="6154579" cy="282129"/>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2649"/>
                </a:solidFill>
                <a:effectLst/>
                <a:uLnTx/>
                <a:uFillTx/>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6" name="TextBox 4">
            <a:extLst>
              <a:ext uri="{FF2B5EF4-FFF2-40B4-BE49-F238E27FC236}">
                <a16:creationId xmlns:a16="http://schemas.microsoft.com/office/drawing/2014/main" id="{9813346D-B5AF-A82F-0560-6F58E73A720F}"/>
              </a:ext>
            </a:extLst>
          </p:cNvPr>
          <p:cNvSpPr txBox="1"/>
          <p:nvPr/>
        </p:nvSpPr>
        <p:spPr>
          <a:xfrm>
            <a:off x="13944600" y="495400"/>
            <a:ext cx="3619500" cy="282129"/>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RE/MAX Alliance Group</a:t>
            </a:r>
          </a:p>
        </p:txBody>
      </p:sp>
      <p:sp>
        <p:nvSpPr>
          <p:cNvPr id="7" name="TextBox 2">
            <a:extLst>
              <a:ext uri="{FF2B5EF4-FFF2-40B4-BE49-F238E27FC236}">
                <a16:creationId xmlns:a16="http://schemas.microsoft.com/office/drawing/2014/main" id="{716AFA42-BC42-971A-CD3C-F771804A2115}"/>
              </a:ext>
            </a:extLst>
          </p:cNvPr>
          <p:cNvSpPr txBox="1"/>
          <p:nvPr/>
        </p:nvSpPr>
        <p:spPr>
          <a:xfrm>
            <a:off x="2362200" y="1714500"/>
            <a:ext cx="12458700" cy="692497"/>
          </a:xfrm>
          <a:prstGeom prst="rect">
            <a:avLst/>
          </a:prstGeom>
        </p:spPr>
        <p:txBody>
          <a:bodyPr wrap="square"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Assemble Showing Packages:</a:t>
            </a:r>
          </a:p>
        </p:txBody>
      </p:sp>
      <p:sp>
        <p:nvSpPr>
          <p:cNvPr id="8" name="TextBox 3">
            <a:extLst>
              <a:ext uri="{FF2B5EF4-FFF2-40B4-BE49-F238E27FC236}">
                <a16:creationId xmlns:a16="http://schemas.microsoft.com/office/drawing/2014/main" id="{7174966F-805D-74D6-3049-4289AF2EF59B}"/>
              </a:ext>
            </a:extLst>
          </p:cNvPr>
          <p:cNvSpPr txBox="1"/>
          <p:nvPr/>
        </p:nvSpPr>
        <p:spPr>
          <a:xfrm>
            <a:off x="2362200" y="3162300"/>
            <a:ext cx="15087600" cy="3105658"/>
          </a:xfrm>
          <a:prstGeom prst="rect">
            <a:avLst/>
          </a:prstGeom>
        </p:spPr>
        <p:txBody>
          <a:bodyPr wrap="square" lIns="0" tIns="0" rIns="0" bIns="0" rtlCol="0" anchor="t">
            <a:spAutoFit/>
          </a:bodyPr>
          <a:lstStyle/>
          <a:p>
            <a:pPr>
              <a:lnSpc>
                <a:spcPts val="3527"/>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 large financial transaction deserves time and attention. Thus, we should gather all the relevant information needed for an informed, intelligent offer.</a:t>
            </a:r>
          </a:p>
          <a:p>
            <a:pPr>
              <a:lnSpc>
                <a:spcPts val="3527"/>
              </a:lnSpc>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527"/>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Don't let other potential buyers steal your dream home! As your trusted real estate consultant, I am committed to ensuring that you never miss out on your perfect property due to lack of preparation. Instead, I will proactively arrange everything in advance, so that the moment you discover your ideal home, you can swiftly and confidently make an informed and intelligent offer.</a:t>
            </a:r>
          </a:p>
        </p:txBody>
      </p:sp>
    </p:spTree>
    <p:extLst>
      <p:ext uri="{BB962C8B-B14F-4D97-AF65-F5344CB8AC3E}">
        <p14:creationId xmlns:p14="http://schemas.microsoft.com/office/powerpoint/2010/main" val="3129874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pic>
        <p:nvPicPr>
          <p:cNvPr id="25" name="Picture 24" descr="A hot air balloon logo&#10;&#10;Description automatically generated">
            <a:extLst>
              <a:ext uri="{FF2B5EF4-FFF2-40B4-BE49-F238E27FC236}">
                <a16:creationId xmlns:a16="http://schemas.microsoft.com/office/drawing/2014/main" id="{E69060B9-1779-639D-CA97-A634455802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6" b="-8606"/>
          <a:stretch/>
        </p:blipFill>
        <p:spPr>
          <a:xfrm>
            <a:off x="-342900" y="7734300"/>
            <a:ext cx="2514600" cy="2947413"/>
          </a:xfrm>
          <a:prstGeom prst="rect">
            <a:avLst/>
          </a:prstGeom>
        </p:spPr>
      </p:pic>
      <p:sp>
        <p:nvSpPr>
          <p:cNvPr id="5" name="TextBox 5">
            <a:extLst>
              <a:ext uri="{FF2B5EF4-FFF2-40B4-BE49-F238E27FC236}">
                <a16:creationId xmlns:a16="http://schemas.microsoft.com/office/drawing/2014/main" id="{EA041095-D893-9CA0-1595-9EB3A2383624}"/>
              </a:ext>
            </a:extLst>
          </p:cNvPr>
          <p:cNvSpPr txBox="1"/>
          <p:nvPr/>
        </p:nvSpPr>
        <p:spPr>
          <a:xfrm>
            <a:off x="2057400" y="266700"/>
            <a:ext cx="6154579" cy="282129"/>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2649"/>
                </a:solidFill>
                <a:effectLst/>
                <a:uLnTx/>
                <a:uFillTx/>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6" name="TextBox 4">
            <a:extLst>
              <a:ext uri="{FF2B5EF4-FFF2-40B4-BE49-F238E27FC236}">
                <a16:creationId xmlns:a16="http://schemas.microsoft.com/office/drawing/2014/main" id="{9813346D-B5AF-A82F-0560-6F58E73A720F}"/>
              </a:ext>
            </a:extLst>
          </p:cNvPr>
          <p:cNvSpPr txBox="1"/>
          <p:nvPr/>
        </p:nvSpPr>
        <p:spPr>
          <a:xfrm>
            <a:off x="13944600" y="266700"/>
            <a:ext cx="3619500" cy="282129"/>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RE/MAX Alliance Group</a:t>
            </a:r>
          </a:p>
        </p:txBody>
      </p:sp>
      <p:sp>
        <p:nvSpPr>
          <p:cNvPr id="7" name="TextBox 2">
            <a:extLst>
              <a:ext uri="{FF2B5EF4-FFF2-40B4-BE49-F238E27FC236}">
                <a16:creationId xmlns:a16="http://schemas.microsoft.com/office/drawing/2014/main" id="{AC94A6CE-6736-FF4C-705D-DB43BFA0671A}"/>
              </a:ext>
            </a:extLst>
          </p:cNvPr>
          <p:cNvSpPr txBox="1"/>
          <p:nvPr/>
        </p:nvSpPr>
        <p:spPr>
          <a:xfrm>
            <a:off x="2057400" y="1028700"/>
            <a:ext cx="12458700" cy="692497"/>
          </a:xfrm>
          <a:prstGeom prst="rect">
            <a:avLst/>
          </a:prstGeom>
        </p:spPr>
        <p:txBody>
          <a:bodyPr wrap="square"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Remain Proactive:</a:t>
            </a:r>
          </a:p>
        </p:txBody>
      </p:sp>
      <p:sp>
        <p:nvSpPr>
          <p:cNvPr id="8" name="TextBox 3">
            <a:extLst>
              <a:ext uri="{FF2B5EF4-FFF2-40B4-BE49-F238E27FC236}">
                <a16:creationId xmlns:a16="http://schemas.microsoft.com/office/drawing/2014/main" id="{D8821882-823E-42C5-4224-68D83F614319}"/>
              </a:ext>
            </a:extLst>
          </p:cNvPr>
          <p:cNvSpPr txBox="1"/>
          <p:nvPr/>
        </p:nvSpPr>
        <p:spPr>
          <a:xfrm>
            <a:off x="2052851" y="2043566"/>
            <a:ext cx="16158949" cy="2675604"/>
          </a:xfrm>
          <a:prstGeom prst="rect">
            <a:avLst/>
          </a:prstGeom>
        </p:spPr>
        <p:txBody>
          <a:bodyPr wrap="square" lIns="0" tIns="0" rIns="0" bIns="0" rtlCol="0" anchor="t">
            <a:spAutoFit/>
          </a:bodyPr>
          <a:lstStyle/>
          <a:p>
            <a:pPr>
              <a:lnSpc>
                <a:spcPts val="3527"/>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The pre-closing period is the most crucial time of the contract. Thus, we must remain totally focused and proactive around the many activities that will be implemented during this vital phase</a:t>
            </a:r>
          </a:p>
          <a:p>
            <a:pPr>
              <a:lnSpc>
                <a:spcPts val="3527"/>
              </a:lnSpc>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527"/>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This is not the time to coast. I will make sure you are aware of all your contractual obligations. Provide you with vendor options to perform contract tasks, while constantly applying my skills and experience to make sure you have the information you need to make smart decisions.</a:t>
            </a:r>
          </a:p>
        </p:txBody>
      </p:sp>
      <p:sp>
        <p:nvSpPr>
          <p:cNvPr id="9" name="TextBox 2">
            <a:extLst>
              <a:ext uri="{FF2B5EF4-FFF2-40B4-BE49-F238E27FC236}">
                <a16:creationId xmlns:a16="http://schemas.microsoft.com/office/drawing/2014/main" id="{903B1EAB-3819-AF18-490C-988A4EF64CF2}"/>
              </a:ext>
            </a:extLst>
          </p:cNvPr>
          <p:cNvSpPr txBox="1"/>
          <p:nvPr/>
        </p:nvSpPr>
        <p:spPr>
          <a:xfrm>
            <a:off x="2052851" y="5294196"/>
            <a:ext cx="11471509" cy="692497"/>
          </a:xfrm>
          <a:prstGeom prst="rect">
            <a:avLst/>
          </a:prstGeom>
        </p:spPr>
        <p:txBody>
          <a:bodyPr wrap="square"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Communicate Regularly:</a:t>
            </a:r>
          </a:p>
        </p:txBody>
      </p:sp>
      <p:sp>
        <p:nvSpPr>
          <p:cNvPr id="10" name="TextBox 3">
            <a:extLst>
              <a:ext uri="{FF2B5EF4-FFF2-40B4-BE49-F238E27FC236}">
                <a16:creationId xmlns:a16="http://schemas.microsoft.com/office/drawing/2014/main" id="{D7C2AAFA-6F36-BDBE-A5AA-FD138E937CD4}"/>
              </a:ext>
            </a:extLst>
          </p:cNvPr>
          <p:cNvSpPr txBox="1"/>
          <p:nvPr/>
        </p:nvSpPr>
        <p:spPr>
          <a:xfrm>
            <a:off x="2052851" y="6214999"/>
            <a:ext cx="15511250" cy="2213235"/>
          </a:xfrm>
          <a:prstGeom prst="rect">
            <a:avLst/>
          </a:prstGeom>
        </p:spPr>
        <p:txBody>
          <a:bodyPr wrap="square" lIns="0" tIns="0" rIns="0" bIns="0" rtlCol="0" anchor="t">
            <a:spAutoFit/>
          </a:bodyPr>
          <a:lstStyle/>
          <a:p>
            <a:pPr>
              <a:lnSpc>
                <a:spcPts val="3527"/>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Frequent, effective communication is the key to a successful working relationship. </a:t>
            </a:r>
          </a:p>
          <a:p>
            <a:pPr>
              <a:lnSpc>
                <a:spcPts val="3527"/>
              </a:lnSpc>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527"/>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My priority is to keep you informed throughout the process! As your real estate consultant, I will not lose focus and allow things to fall apart once the option period has expired. Instead, I will stay in weekly contact with all parties until the keys to your new home are successfully placed in your hands.</a:t>
            </a:r>
          </a:p>
        </p:txBody>
      </p:sp>
    </p:spTree>
    <p:extLst>
      <p:ext uri="{BB962C8B-B14F-4D97-AF65-F5344CB8AC3E}">
        <p14:creationId xmlns:p14="http://schemas.microsoft.com/office/powerpoint/2010/main" val="456007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573937"/>
            <a:ext cx="9144000" cy="7684363"/>
            <a:chOff x="0" y="0"/>
            <a:chExt cx="12192000" cy="10245818"/>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l="10879" r="10879"/>
            <a:stretch/>
          </p:blipFill>
          <p:spPr>
            <a:xfrm>
              <a:off x="0" y="0"/>
              <a:ext cx="12192000" cy="10245818"/>
            </a:xfrm>
            <a:prstGeom prst="rect">
              <a:avLst/>
            </a:prstGeom>
          </p:spPr>
        </p:pic>
      </p:grpSp>
      <p:sp>
        <p:nvSpPr>
          <p:cNvPr id="4" name="TextBox 4"/>
          <p:cNvSpPr txBox="1"/>
          <p:nvPr/>
        </p:nvSpPr>
        <p:spPr>
          <a:xfrm>
            <a:off x="1028700" y="1250087"/>
            <a:ext cx="7726619" cy="2077492"/>
          </a:xfrm>
          <a:prstGeom prst="rect">
            <a:avLst/>
          </a:prstGeom>
        </p:spPr>
        <p:txBody>
          <a:bodyPr wrap="square" lIns="0" tIns="0" rIns="0" bIns="0" rtlCol="0" anchor="t">
            <a:spAutoFit/>
          </a:bodyPr>
          <a:lstStyle/>
          <a:p>
            <a:pPr>
              <a:lnSpc>
                <a:spcPts val="5400"/>
              </a:lnSpc>
            </a:pPr>
            <a:r>
              <a:rPr lang="en-US" sz="5000" b="1" dirty="0">
                <a:solidFill>
                  <a:srgbClr val="455A73"/>
                </a:solidFill>
                <a:latin typeface="Times New Roman" panose="02020603050405020304" pitchFamily="18" charset="0"/>
                <a:cs typeface="Times New Roman" panose="02020603050405020304" pitchFamily="18" charset="0"/>
              </a:rPr>
              <a:t>Advantages of Making a Purchase in this Market, Even Now</a:t>
            </a:r>
          </a:p>
        </p:txBody>
      </p:sp>
      <p:sp>
        <p:nvSpPr>
          <p:cNvPr id="5" name="TextBox 5"/>
          <p:cNvSpPr txBox="1"/>
          <p:nvPr/>
        </p:nvSpPr>
        <p:spPr>
          <a:xfrm>
            <a:off x="1028700" y="3370651"/>
            <a:ext cx="7726619" cy="6822380"/>
          </a:xfrm>
          <a:prstGeom prst="rect">
            <a:avLst/>
          </a:prstGeom>
        </p:spPr>
        <p:txBody>
          <a:bodyPr lIns="0" tIns="0" rIns="0" bIns="0" rtlCol="0" anchor="t">
            <a:spAutoFit/>
          </a:bodyPr>
          <a:lstStyle/>
          <a:p>
            <a:pPr>
              <a:lnSpc>
                <a:spcPts val="2807"/>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Many buyers just like you are currently wondering if it is a good time to buy a home due to higher interest rates and monthly mortgage payments - the answer is yes, and we will tell you why!</a:t>
            </a:r>
          </a:p>
          <a:p>
            <a:pPr>
              <a:lnSpc>
                <a:spcPts val="2807"/>
              </a:lnSpc>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ts val="2807"/>
              </a:lnSpc>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Despite the recent increases, home prices are still lower than they are expected to be in the years ahead. </a:t>
            </a:r>
          </a:p>
          <a:p>
            <a:pPr marL="285750" indent="-285750">
              <a:lnSpc>
                <a:spcPts val="2807"/>
              </a:lnSpc>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While interest rates have risen from their record lows of 2021, they are still relatively low by historical standards.</a:t>
            </a:r>
          </a:p>
          <a:p>
            <a:pPr marL="285750" indent="-285750">
              <a:lnSpc>
                <a:spcPts val="2807"/>
              </a:lnSpc>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Rent payments are hitting record highs - so you may as well own the home and build equity in it instead of paying off someone else’s mortgage by renting.</a:t>
            </a:r>
          </a:p>
          <a:p>
            <a:pPr marL="285750" indent="-285750">
              <a:lnSpc>
                <a:spcPts val="2807"/>
              </a:lnSpc>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It’s been said, you should marry the house (buy it now) and date the rate (dump it and refinance later).</a:t>
            </a:r>
          </a:p>
          <a:p>
            <a:pPr marL="285750" indent="-285750">
              <a:lnSpc>
                <a:spcPts val="2807"/>
              </a:lnSpc>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Should interest rates drop, demand will increase and you will compete with many more buyers for the same property.</a:t>
            </a:r>
          </a:p>
          <a:p>
            <a:pPr marL="285750" indent="-285750">
              <a:lnSpc>
                <a:spcPts val="2807"/>
              </a:lnSpc>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Homeownership is and has always been a great way to build wealth. </a:t>
            </a:r>
          </a:p>
          <a:p>
            <a:pPr marL="285750" indent="-285750">
              <a:lnSpc>
                <a:spcPts val="2807"/>
              </a:lnSpc>
              <a:buFont typeface="Wingdings" panose="05000000000000000000" pitchFamily="2" charset="2"/>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Homeownership can provide stability and peace of mind along with a sense of community and belonging.</a:t>
            </a:r>
          </a:p>
          <a:p>
            <a:pPr>
              <a:lnSpc>
                <a:spcPts val="3119"/>
              </a:lnSpc>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7"/>
          <p:cNvSpPr txBox="1"/>
          <p:nvPr/>
        </p:nvSpPr>
        <p:spPr>
          <a:xfrm>
            <a:off x="1028700" y="750109"/>
            <a:ext cx="6154579" cy="282129"/>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2649"/>
                </a:solidFill>
                <a:effectLst/>
                <a:uLnTx/>
                <a:uFillTx/>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8" name="TextBox 4">
            <a:extLst>
              <a:ext uri="{FF2B5EF4-FFF2-40B4-BE49-F238E27FC236}">
                <a16:creationId xmlns:a16="http://schemas.microsoft.com/office/drawing/2014/main" id="{84A11852-F9FE-8627-BDC5-36A16940F2F4}"/>
              </a:ext>
            </a:extLst>
          </p:cNvPr>
          <p:cNvSpPr txBox="1"/>
          <p:nvPr/>
        </p:nvSpPr>
        <p:spPr>
          <a:xfrm>
            <a:off x="13639801" y="750109"/>
            <a:ext cx="3619500" cy="282129"/>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RE/MAX Alliance Group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50087"/>
            <a:ext cx="7429500" cy="692497"/>
          </a:xfrm>
          <a:prstGeom prst="rect">
            <a:avLst/>
          </a:prstGeom>
        </p:spPr>
        <p:txBody>
          <a:bodyPr wrap="square"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What’s Your Investment?</a:t>
            </a:r>
          </a:p>
        </p:txBody>
      </p:sp>
      <p:sp>
        <p:nvSpPr>
          <p:cNvPr id="3" name="TextBox 3"/>
          <p:cNvSpPr txBox="1"/>
          <p:nvPr/>
        </p:nvSpPr>
        <p:spPr>
          <a:xfrm>
            <a:off x="1133022" y="2365879"/>
            <a:ext cx="7668078" cy="7386638"/>
          </a:xfrm>
          <a:prstGeom prst="rect">
            <a:avLst/>
          </a:prstGeom>
        </p:spPr>
        <p:txBody>
          <a:bodyPr lIns="0" tIns="0" rIns="0" bIns="0" rtlCol="0" anchor="t">
            <a:spAutoFit/>
          </a:bodyPr>
          <a:lstStyle/>
          <a:p>
            <a:pPr>
              <a:lnSpc>
                <a:spcPts val="3219"/>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My Compensation</a:t>
            </a:r>
          </a:p>
          <a:p>
            <a:pPr>
              <a:lnSpc>
                <a:spcPts val="3219"/>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Buyer's agents are typically compensated by the listing agent at the closing of the transaction from the commission agreed upon by the seller. The specific amount of compensation for the buyer agent varies with each listing, but it will be clearly communicated upfront and disclosed to you.</a:t>
            </a:r>
          </a:p>
          <a:p>
            <a:pPr>
              <a:lnSpc>
                <a:spcPts val="3219"/>
              </a:lnSpc>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219"/>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If Compensation Is Not Offered</a:t>
            </a:r>
          </a:p>
          <a:p>
            <a:pPr>
              <a:lnSpc>
                <a:spcPts val="3219"/>
              </a:lnSpc>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In the event that the Seller does not offer a commission to the buyer’s agent or provides compensation below X%, you will be responsible for covering the difference between the agreed-upon commission and the Seller's offer. Rest assured, I will always strive to negotiate a Seller credit to assist with the compensation. It is important to note that you will never be required to pay for the compensation of a listing agent.</a:t>
            </a:r>
          </a:p>
        </p:txBody>
      </p:sp>
      <p:grpSp>
        <p:nvGrpSpPr>
          <p:cNvPr id="6" name="Group 6"/>
          <p:cNvGrpSpPr/>
          <p:nvPr/>
        </p:nvGrpSpPr>
        <p:grpSpPr>
          <a:xfrm>
            <a:off x="9144000" y="1573937"/>
            <a:ext cx="9144000" cy="7684363"/>
            <a:chOff x="0" y="0"/>
            <a:chExt cx="12192000" cy="10245818"/>
          </a:xfrm>
        </p:grpSpPr>
        <p:pic>
          <p:nvPicPr>
            <p:cNvPr id="7" name="Picture 7"/>
            <p:cNvPicPr>
              <a:picLocks noChangeAspect="1"/>
            </p:cNvPicPr>
            <p:nvPr/>
          </p:nvPicPr>
          <p:blipFill>
            <a:blip r:embed="rId2">
              <a:extLst>
                <a:ext uri="{28A0092B-C50C-407E-A947-70E740481C1C}">
                  <a14:useLocalDpi xmlns:a14="http://schemas.microsoft.com/office/drawing/2010/main" val="0"/>
                </a:ext>
              </a:extLst>
            </a:blip>
            <a:srcRect l="10335" r="10335"/>
            <a:stretch/>
          </p:blipFill>
          <p:spPr>
            <a:xfrm>
              <a:off x="0" y="0"/>
              <a:ext cx="12192000" cy="10245818"/>
            </a:xfrm>
            <a:prstGeom prst="rect">
              <a:avLst/>
            </a:prstGeom>
          </p:spPr>
        </p:pic>
      </p:grpSp>
      <p:sp>
        <p:nvSpPr>
          <p:cNvPr id="8" name="TextBox 8"/>
          <p:cNvSpPr txBox="1"/>
          <p:nvPr/>
        </p:nvSpPr>
        <p:spPr>
          <a:xfrm>
            <a:off x="1028700" y="750109"/>
            <a:ext cx="6154579" cy="282129"/>
          </a:xfrm>
          <a:prstGeom prst="rect">
            <a:avLst/>
          </a:prstGeom>
        </p:spPr>
        <p:txBody>
          <a:bodyPr lIns="0" tIns="0" rIns="0" bIns="0" rtlCol="0" anchor="t">
            <a:spAutoFit/>
          </a:bodyPr>
          <a:lstStyle/>
          <a:p>
            <a:pPr>
              <a:lnSpc>
                <a:spcPts val="2239"/>
              </a:lnSpc>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9" name="TextBox 4">
            <a:extLst>
              <a:ext uri="{FF2B5EF4-FFF2-40B4-BE49-F238E27FC236}">
                <a16:creationId xmlns:a16="http://schemas.microsoft.com/office/drawing/2014/main" id="{57C30294-D8D6-57FB-9F73-D1C345D95A82}"/>
              </a:ext>
            </a:extLst>
          </p:cNvPr>
          <p:cNvSpPr txBox="1"/>
          <p:nvPr/>
        </p:nvSpPr>
        <p:spPr>
          <a:xfrm>
            <a:off x="13639801" y="750109"/>
            <a:ext cx="3619500" cy="282129"/>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RE/MAX Alliance Group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50087"/>
            <a:ext cx="4831715" cy="704850"/>
          </a:xfrm>
          <a:prstGeom prst="rect">
            <a:avLst/>
          </a:prstGeom>
        </p:spPr>
        <p:txBody>
          <a:bodyPr lIns="0" tIns="0" rIns="0" bIns="0" rtlCol="0" anchor="t">
            <a:spAutoFit/>
          </a:bodyPr>
          <a:lstStyle/>
          <a:p>
            <a:pPr>
              <a:lnSpc>
                <a:spcPts val="5400"/>
              </a:lnSpc>
            </a:pPr>
            <a:r>
              <a:rPr lang="en-US" sz="5000" b="1" dirty="0">
                <a:solidFill>
                  <a:srgbClr val="4A5C78"/>
                </a:solidFill>
                <a:latin typeface="Times New Roman" panose="02020603050405020304" pitchFamily="18" charset="0"/>
                <a:cs typeface="Times New Roman" panose="02020603050405020304" pitchFamily="18" charset="0"/>
              </a:rPr>
              <a:t>In Summary</a:t>
            </a:r>
          </a:p>
        </p:txBody>
      </p:sp>
      <p:sp>
        <p:nvSpPr>
          <p:cNvPr id="3" name="TextBox 3"/>
          <p:cNvSpPr txBox="1"/>
          <p:nvPr/>
        </p:nvSpPr>
        <p:spPr>
          <a:xfrm>
            <a:off x="1028700" y="2092245"/>
            <a:ext cx="7604804" cy="7775655"/>
          </a:xfrm>
          <a:prstGeom prst="rect">
            <a:avLst/>
          </a:prstGeom>
        </p:spPr>
        <p:txBody>
          <a:bodyPr lIns="0" tIns="0" rIns="0" bIns="0" rtlCol="0" anchor="t">
            <a:spAutoFit/>
          </a:bodyPr>
          <a:lstStyle/>
          <a:p>
            <a:pPr>
              <a:lnSpc>
                <a:spcPts val="3219"/>
              </a:lnSpc>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I’m available for you most every single day</a:t>
            </a:r>
          </a:p>
          <a:p>
            <a:pPr>
              <a:lnSpc>
                <a:spcPts val="3219"/>
              </a:lnSpc>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219"/>
              </a:lnSpc>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I am with you every step of the way, from showing you any number of homes right through closing and everything in between</a:t>
            </a:r>
          </a:p>
          <a:p>
            <a:pPr>
              <a:lnSpc>
                <a:spcPts val="3219"/>
              </a:lnSpc>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219"/>
              </a:lnSpc>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You’ll work with a great negotiator to ensure you pay the best possible price for your new home</a:t>
            </a:r>
          </a:p>
          <a:p>
            <a:pPr>
              <a:lnSpc>
                <a:spcPts val="3219"/>
              </a:lnSpc>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219"/>
              </a:lnSpc>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You will receive customized property information directly to your inbox when listings are live the market</a:t>
            </a:r>
          </a:p>
          <a:p>
            <a:pPr>
              <a:lnSpc>
                <a:spcPts val="3219"/>
              </a:lnSpc>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219"/>
              </a:lnSpc>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RE/MAX Alliance Group provides in-house title and mortgage lending companies available for your use</a:t>
            </a:r>
          </a:p>
          <a:p>
            <a:pPr>
              <a:lnSpc>
                <a:spcPts val="3219"/>
              </a:lnSpc>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219"/>
              </a:lnSpc>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I can find off-the-market listings through our vast network of RE/MAX Alliance Group agents</a:t>
            </a:r>
          </a:p>
          <a:p>
            <a:pPr>
              <a:lnSpc>
                <a:spcPts val="3219"/>
              </a:lnSpc>
            </a:pPr>
            <a:endPar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3219"/>
              </a:lnSpc>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Now, is still a great time to buy a home!</a:t>
            </a:r>
          </a:p>
        </p:txBody>
      </p:sp>
      <p:sp>
        <p:nvSpPr>
          <p:cNvPr id="4" name="AutoShape 4"/>
          <p:cNvSpPr/>
          <p:nvPr/>
        </p:nvSpPr>
        <p:spPr>
          <a:xfrm>
            <a:off x="1028700" y="2828643"/>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5" name="AutoShape 5"/>
          <p:cNvSpPr/>
          <p:nvPr/>
        </p:nvSpPr>
        <p:spPr>
          <a:xfrm>
            <a:off x="1028700" y="4426023"/>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6" name="AutoShape 6"/>
          <p:cNvSpPr/>
          <p:nvPr/>
        </p:nvSpPr>
        <p:spPr>
          <a:xfrm>
            <a:off x="1028700" y="5631945"/>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7" name="AutoShape 7"/>
          <p:cNvSpPr/>
          <p:nvPr/>
        </p:nvSpPr>
        <p:spPr>
          <a:xfrm>
            <a:off x="1028700" y="6814020"/>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8" name="AutoShape 8"/>
          <p:cNvSpPr/>
          <p:nvPr/>
        </p:nvSpPr>
        <p:spPr>
          <a:xfrm>
            <a:off x="1028700" y="7990111"/>
            <a:ext cx="6490659" cy="0"/>
          </a:xfrm>
          <a:prstGeom prst="line">
            <a:avLst/>
          </a:prstGeom>
          <a:ln w="19050" cap="flat">
            <a:solidFill>
              <a:srgbClr val="94AD8C"/>
            </a:solidFill>
            <a:prstDash val="solid"/>
            <a:headEnd type="none" w="sm" len="sm"/>
            <a:tailEnd type="none" w="sm" len="sm"/>
          </a:ln>
        </p:spPr>
        <p:txBody>
          <a:bodyPr/>
          <a:lstStyle/>
          <a:p>
            <a:endParaRPr lang="en-US"/>
          </a:p>
        </p:txBody>
      </p:sp>
      <p:sp>
        <p:nvSpPr>
          <p:cNvPr id="9" name="AutoShape 9"/>
          <p:cNvSpPr/>
          <p:nvPr/>
        </p:nvSpPr>
        <p:spPr>
          <a:xfrm>
            <a:off x="1028700" y="9248775"/>
            <a:ext cx="6490659" cy="0"/>
          </a:xfrm>
          <a:prstGeom prst="line">
            <a:avLst/>
          </a:prstGeom>
          <a:ln w="19050" cap="flat">
            <a:solidFill>
              <a:srgbClr val="94AD8C"/>
            </a:solidFill>
            <a:prstDash val="solid"/>
            <a:headEnd type="none" w="sm" len="sm"/>
            <a:tailEnd type="none" w="sm" len="sm"/>
          </a:ln>
        </p:spPr>
        <p:txBody>
          <a:bodyPr/>
          <a:lstStyle/>
          <a:p>
            <a:endParaRPr lang="en-US"/>
          </a:p>
        </p:txBody>
      </p:sp>
      <p:grpSp>
        <p:nvGrpSpPr>
          <p:cNvPr id="10" name="Group 10"/>
          <p:cNvGrpSpPr/>
          <p:nvPr/>
        </p:nvGrpSpPr>
        <p:grpSpPr>
          <a:xfrm>
            <a:off x="9147205" y="0"/>
            <a:ext cx="4490819" cy="5499646"/>
            <a:chOff x="0" y="0"/>
            <a:chExt cx="5987759" cy="7332862"/>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l="27034" r="27034"/>
            <a:stretch/>
          </p:blipFill>
          <p:spPr>
            <a:xfrm>
              <a:off x="0" y="0"/>
              <a:ext cx="5987759" cy="7332862"/>
            </a:xfrm>
            <a:prstGeom prst="rect">
              <a:avLst/>
            </a:prstGeom>
          </p:spPr>
        </p:pic>
      </p:grpSp>
      <p:grpSp>
        <p:nvGrpSpPr>
          <p:cNvPr id="12" name="Group 12"/>
          <p:cNvGrpSpPr/>
          <p:nvPr/>
        </p:nvGrpSpPr>
        <p:grpSpPr>
          <a:xfrm>
            <a:off x="13971399" y="1619788"/>
            <a:ext cx="4316601" cy="5499646"/>
            <a:chOff x="0" y="0"/>
            <a:chExt cx="5755468" cy="7332862"/>
          </a:xfrm>
        </p:grpSpPr>
        <p:pic>
          <p:nvPicPr>
            <p:cNvPr id="13" name="Picture 13"/>
            <p:cNvPicPr>
              <a:picLocks noChangeAspect="1"/>
            </p:cNvPicPr>
            <p:nvPr/>
          </p:nvPicPr>
          <p:blipFill rotWithShape="1">
            <a:blip r:embed="rId3">
              <a:extLst>
                <a:ext uri="{28A0092B-C50C-407E-A947-70E740481C1C}">
                  <a14:useLocalDpi xmlns:a14="http://schemas.microsoft.com/office/drawing/2010/main" val="0"/>
                </a:ext>
              </a:extLst>
            </a:blip>
            <a:srcRect l="67223" r="2907"/>
            <a:stretch/>
          </p:blipFill>
          <p:spPr>
            <a:xfrm>
              <a:off x="0" y="0"/>
              <a:ext cx="5755468" cy="7332862"/>
            </a:xfrm>
            <a:prstGeom prst="rect">
              <a:avLst/>
            </a:prstGeom>
          </p:spPr>
        </p:pic>
      </p:grpSp>
      <p:grpSp>
        <p:nvGrpSpPr>
          <p:cNvPr id="14" name="Group 14"/>
          <p:cNvGrpSpPr/>
          <p:nvPr/>
        </p:nvGrpSpPr>
        <p:grpSpPr>
          <a:xfrm>
            <a:off x="9147205" y="5766228"/>
            <a:ext cx="4490819" cy="4085815"/>
            <a:chOff x="0" y="0"/>
            <a:chExt cx="5987759" cy="5447753"/>
          </a:xfrm>
        </p:grpSpPr>
        <p:pic>
          <p:nvPicPr>
            <p:cNvPr id="15" name="Picture 15"/>
            <p:cNvPicPr>
              <a:picLocks noChangeAspect="1"/>
            </p:cNvPicPr>
            <p:nvPr/>
          </p:nvPicPr>
          <p:blipFill>
            <a:blip r:embed="rId4" cstate="print">
              <a:extLst>
                <a:ext uri="{28A0092B-C50C-407E-A947-70E740481C1C}">
                  <a14:useLocalDpi xmlns:a14="http://schemas.microsoft.com/office/drawing/2010/main" val="0"/>
                </a:ext>
              </a:extLst>
            </a:blip>
            <a:srcRect l="13343" r="13343"/>
            <a:stretch/>
          </p:blipFill>
          <p:spPr>
            <a:xfrm>
              <a:off x="0" y="0"/>
              <a:ext cx="5987759" cy="5447753"/>
            </a:xfrm>
            <a:prstGeom prst="rect">
              <a:avLst/>
            </a:prstGeom>
          </p:spPr>
        </p:pic>
      </p:grpSp>
      <p:grpSp>
        <p:nvGrpSpPr>
          <p:cNvPr id="16" name="Group 16"/>
          <p:cNvGrpSpPr/>
          <p:nvPr/>
        </p:nvGrpSpPr>
        <p:grpSpPr>
          <a:xfrm>
            <a:off x="13971399" y="7386016"/>
            <a:ext cx="4316601" cy="2900984"/>
            <a:chOff x="0" y="0"/>
            <a:chExt cx="5755468" cy="3867978"/>
          </a:xfrm>
        </p:grpSpPr>
        <p:pic>
          <p:nvPicPr>
            <p:cNvPr id="17" name="Picture 17"/>
            <p:cNvPicPr>
              <a:picLocks noChangeAspect="1"/>
            </p:cNvPicPr>
            <p:nvPr/>
          </p:nvPicPr>
          <p:blipFill>
            <a:blip r:embed="rId5" cstate="print">
              <a:extLst>
                <a:ext uri="{28A0092B-C50C-407E-A947-70E740481C1C}">
                  <a14:useLocalDpi xmlns:a14="http://schemas.microsoft.com/office/drawing/2010/main" val="0"/>
                </a:ext>
              </a:extLst>
            </a:blip>
            <a:srcRect l="401" r="401"/>
            <a:stretch/>
          </p:blipFill>
          <p:spPr>
            <a:xfrm>
              <a:off x="0" y="0"/>
              <a:ext cx="5755468" cy="3867978"/>
            </a:xfrm>
            <a:prstGeom prst="rect">
              <a:avLst/>
            </a:prstGeom>
          </p:spPr>
        </p:pic>
      </p:grpSp>
      <p:sp>
        <p:nvSpPr>
          <p:cNvPr id="19" name="TextBox 19"/>
          <p:cNvSpPr txBox="1"/>
          <p:nvPr/>
        </p:nvSpPr>
        <p:spPr>
          <a:xfrm>
            <a:off x="1028700" y="750109"/>
            <a:ext cx="6154579" cy="282129"/>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C2649"/>
                </a:solidFill>
                <a:effectLst/>
                <a:uLnTx/>
                <a:uFillTx/>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20" name="TextBox 4">
            <a:extLst>
              <a:ext uri="{FF2B5EF4-FFF2-40B4-BE49-F238E27FC236}">
                <a16:creationId xmlns:a16="http://schemas.microsoft.com/office/drawing/2014/main" id="{F58B8348-A4A6-9ADF-04B0-0898F508F770}"/>
              </a:ext>
            </a:extLst>
          </p:cNvPr>
          <p:cNvSpPr txBox="1"/>
          <p:nvPr/>
        </p:nvSpPr>
        <p:spPr>
          <a:xfrm>
            <a:off x="13639801" y="750109"/>
            <a:ext cx="3619500" cy="282129"/>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RE/MAX Alliance Group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background with red and white dots&#10;&#10;Description automatically generated">
            <a:extLst>
              <a:ext uri="{FF2B5EF4-FFF2-40B4-BE49-F238E27FC236}">
                <a16:creationId xmlns:a16="http://schemas.microsoft.com/office/drawing/2014/main" id="{89CFB5A2-6C29-2877-E57F-53DF5C182EEA}"/>
              </a:ext>
            </a:extLst>
          </p:cNvPr>
          <p:cNvPicPr>
            <a:picLocks noChangeAspect="1"/>
          </p:cNvPicPr>
          <p:nvPr/>
        </p:nvPicPr>
        <p:blipFill rotWithShape="1">
          <a:blip r:embed="rId2">
            <a:extLst>
              <a:ext uri="{28A0092B-C50C-407E-A947-70E740481C1C}">
                <a14:useLocalDpi xmlns:a14="http://schemas.microsoft.com/office/drawing/2010/main" val="0"/>
              </a:ext>
            </a:extLst>
          </a:blip>
          <a:srcRect l="827" t="38493" b="4960"/>
          <a:stretch/>
        </p:blipFill>
        <p:spPr>
          <a:xfrm>
            <a:off x="0" y="-26300"/>
            <a:ext cx="18288000" cy="10427599"/>
          </a:xfrm>
          <a:prstGeom prst="rect">
            <a:avLst/>
          </a:prstGeom>
        </p:spPr>
      </p:pic>
      <p:sp>
        <p:nvSpPr>
          <p:cNvPr id="7" name="TextBox 7"/>
          <p:cNvSpPr txBox="1"/>
          <p:nvPr/>
        </p:nvSpPr>
        <p:spPr>
          <a:xfrm>
            <a:off x="5930699" y="7931496"/>
            <a:ext cx="5851625" cy="1733167"/>
          </a:xfrm>
          <a:prstGeom prst="rect">
            <a:avLst/>
          </a:prstGeom>
        </p:spPr>
        <p:txBody>
          <a:bodyPr lIns="0" tIns="0" rIns="0" bIns="0" rtlCol="0" anchor="t">
            <a:spAutoFit/>
          </a:bodyPr>
          <a:lstStyle/>
          <a:p>
            <a:pPr>
              <a:lnSpc>
                <a:spcPts val="4550"/>
              </a:lnSpc>
            </a:pPr>
            <a:r>
              <a:rPr lang="en-US" sz="3600" b="1" dirty="0">
                <a:solidFill>
                  <a:srgbClr val="FFFFFF"/>
                </a:solidFill>
                <a:latin typeface="Calibri" panose="020F0502020204030204" pitchFamily="34" charset="0"/>
                <a:ea typeface="Calibri" panose="020F0502020204030204" pitchFamily="34" charset="0"/>
                <a:cs typeface="Calibri" panose="020F0502020204030204" pitchFamily="34" charset="0"/>
              </a:rPr>
              <a:t>dave@remax.net</a:t>
            </a:r>
          </a:p>
          <a:p>
            <a:pPr>
              <a:lnSpc>
                <a:spcPts val="4550"/>
              </a:lnSpc>
            </a:pPr>
            <a:r>
              <a:rPr lang="en-US" sz="3600" b="1" dirty="0">
                <a:solidFill>
                  <a:srgbClr val="FFFFFF"/>
                </a:solidFill>
                <a:latin typeface="Calibri" panose="020F0502020204030204" pitchFamily="34" charset="0"/>
                <a:ea typeface="Calibri" panose="020F0502020204030204" pitchFamily="34" charset="0"/>
                <a:cs typeface="Calibri" panose="020F0502020204030204" pitchFamily="34" charset="0"/>
              </a:rPr>
              <a:t>941.954.5454</a:t>
            </a:r>
          </a:p>
          <a:p>
            <a:pPr>
              <a:lnSpc>
                <a:spcPts val="4550"/>
              </a:lnSpc>
            </a:pPr>
            <a:endParaRPr lang="en-US" sz="3600"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A black and white logo&#10;&#10;Description automatically generated">
            <a:extLst>
              <a:ext uri="{FF2B5EF4-FFF2-40B4-BE49-F238E27FC236}">
                <a16:creationId xmlns:a16="http://schemas.microsoft.com/office/drawing/2014/main" id="{C8D8DBC7-840B-07D3-06A3-34A790D8E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0" y="8225897"/>
            <a:ext cx="3712388" cy="1210054"/>
          </a:xfrm>
          <a:prstGeom prst="rect">
            <a:avLst/>
          </a:prstGeom>
        </p:spPr>
      </p:pic>
      <p:sp>
        <p:nvSpPr>
          <p:cNvPr id="2" name="Content Placeholder 4">
            <a:extLst>
              <a:ext uri="{FF2B5EF4-FFF2-40B4-BE49-F238E27FC236}">
                <a16:creationId xmlns:a16="http://schemas.microsoft.com/office/drawing/2014/main" id="{C452AECC-74BD-9E3F-E6C3-97B975E645FF}"/>
              </a:ext>
            </a:extLst>
          </p:cNvPr>
          <p:cNvSpPr txBox="1">
            <a:spLocks/>
          </p:cNvSpPr>
          <p:nvPr/>
        </p:nvSpPr>
        <p:spPr>
          <a:xfrm>
            <a:off x="573710" y="622337"/>
            <a:ext cx="15580690" cy="1754326"/>
          </a:xfrm>
          <a:prstGeom prst="rect">
            <a:avLst/>
          </a:prstGeom>
          <a:noFill/>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Thank you for your time, I look forward to helping you to </a:t>
            </a:r>
            <a:r>
              <a:rPr lang="en-US" sz="5400" b="1" dirty="0">
                <a:solidFill>
                  <a:srgbClr val="FF0000"/>
                </a:solidFill>
                <a:latin typeface="Times New Roman" panose="02020603050405020304" pitchFamily="18" charset="0"/>
                <a:cs typeface="Times New Roman" panose="02020603050405020304" pitchFamily="18" charset="0"/>
              </a:rPr>
              <a:t>purchase</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your  next home!</a:t>
            </a:r>
          </a:p>
        </p:txBody>
      </p:sp>
      <p:sp>
        <p:nvSpPr>
          <p:cNvPr id="3" name="Content Placeholder 4">
            <a:extLst>
              <a:ext uri="{FF2B5EF4-FFF2-40B4-BE49-F238E27FC236}">
                <a16:creationId xmlns:a16="http://schemas.microsoft.com/office/drawing/2014/main" id="{6D8BC8F4-5D5D-8CE1-DCEA-F920050BE1D5}"/>
              </a:ext>
            </a:extLst>
          </p:cNvPr>
          <p:cNvSpPr txBox="1">
            <a:spLocks/>
          </p:cNvSpPr>
          <p:nvPr/>
        </p:nvSpPr>
        <p:spPr>
          <a:xfrm>
            <a:off x="573710" y="2821433"/>
            <a:ext cx="16647490" cy="4579715"/>
          </a:xfrm>
          <a:prstGeom prst="rect">
            <a:avLst/>
          </a:prstGeom>
          <a:noFill/>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Clr>
                <a:prstClr val="white"/>
              </a:buClr>
            </a:pPr>
            <a:r>
              <a:rPr lang="en-US" sz="4400" dirty="0">
                <a:solidFill>
                  <a:prstClr val="white"/>
                </a:solidFill>
                <a:latin typeface="Calibri" panose="020F0502020204030204" pitchFamily="34" charset="0"/>
                <a:ea typeface="Calibri" panose="020F0502020204030204" pitchFamily="34" charset="0"/>
                <a:cs typeface="Calibri" panose="020F0502020204030204" pitchFamily="34" charset="0"/>
              </a:rPr>
              <a:t>  If we both agree that we're a perfect match in our quest to find your dream home, then let's get started. But before we do, I'd like to take a moment to explain how I work exclusively with my valued clients and clarify the way I am compensated.</a:t>
            </a:r>
          </a:p>
          <a:p>
            <a:pPr>
              <a:buClr>
                <a:prstClr val="white"/>
              </a:buClr>
            </a:pPr>
            <a:endParaRPr lang="en-US" sz="4400" dirty="0">
              <a:solidFill>
                <a:prstClr val="white"/>
              </a:solidFill>
              <a:latin typeface="Calibri" panose="020F0502020204030204" pitchFamily="34" charset="0"/>
              <a:ea typeface="Calibri" panose="020F0502020204030204" pitchFamily="34" charset="0"/>
              <a:cs typeface="Calibri" panose="020F0502020204030204" pitchFamily="34" charset="0"/>
            </a:endParaRPr>
          </a:p>
          <a:p>
            <a:pPr>
              <a:buClr>
                <a:prstClr val="white"/>
              </a:buClr>
            </a:pPr>
            <a:r>
              <a:rPr lang="en-US" sz="4400" dirty="0">
                <a:solidFill>
                  <a:prstClr val="white"/>
                </a:solidFill>
                <a:latin typeface="Calibri" panose="020F0502020204030204" pitchFamily="34" charset="0"/>
                <a:ea typeface="Calibri" panose="020F0502020204030204" pitchFamily="34" charset="0"/>
                <a:cs typeface="Calibri" panose="020F0502020204030204" pitchFamily="34" charset="0"/>
              </a:rPr>
              <a:t>  Now, let the journey begin!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AD8C"/>
        </a:solidFill>
        <a:effectLst/>
      </p:bgPr>
    </p:bg>
    <p:spTree>
      <p:nvGrpSpPr>
        <p:cNvPr id="1" name=""/>
        <p:cNvGrpSpPr/>
        <p:nvPr/>
      </p:nvGrpSpPr>
      <p:grpSpPr>
        <a:xfrm>
          <a:off x="0" y="0"/>
          <a:ext cx="0" cy="0"/>
          <a:chOff x="0" y="0"/>
          <a:chExt cx="0" cy="0"/>
        </a:xfrm>
      </p:grpSpPr>
      <p:pic>
        <p:nvPicPr>
          <p:cNvPr id="5" name="Picture 4" descr="A blue background with red and white dots&#10;&#10;Description automatically generated">
            <a:extLst>
              <a:ext uri="{FF2B5EF4-FFF2-40B4-BE49-F238E27FC236}">
                <a16:creationId xmlns:a16="http://schemas.microsoft.com/office/drawing/2014/main" id="{184AF8FB-4696-FDCB-494A-4D85E5D12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Box 3"/>
          <p:cNvSpPr txBox="1"/>
          <p:nvPr/>
        </p:nvSpPr>
        <p:spPr>
          <a:xfrm>
            <a:off x="4674305" y="6591300"/>
            <a:ext cx="8939391" cy="2972053"/>
          </a:xfrm>
          <a:prstGeom prst="rect">
            <a:avLst/>
          </a:prstGeom>
        </p:spPr>
        <p:txBody>
          <a:bodyPr lIns="0" tIns="0" rIns="0" bIns="0" rtlCol="0" anchor="t">
            <a:spAutoFit/>
          </a:bodyPr>
          <a:lstStyle/>
          <a:p>
            <a:pPr algn="ctr">
              <a:lnSpc>
                <a:spcPts val="4956"/>
              </a:lnSpc>
            </a:pPr>
            <a:r>
              <a:rPr lang="en-US" sz="2800" dirty="0">
                <a:solidFill>
                  <a:srgbClr val="FFFFFF"/>
                </a:solidFill>
                <a:latin typeface="Montserrat Medium"/>
              </a:rPr>
              <a:t>PRESENTED BY:</a:t>
            </a:r>
          </a:p>
          <a:p>
            <a:pPr algn="ctr">
              <a:lnSpc>
                <a:spcPts val="6629"/>
              </a:lnSpc>
            </a:pPr>
            <a:r>
              <a:rPr lang="en-US" sz="5099" dirty="0">
                <a:solidFill>
                  <a:srgbClr val="FFFFFF"/>
                </a:solidFill>
                <a:latin typeface="Montserrat Medium"/>
              </a:rPr>
              <a:t>Agent Name</a:t>
            </a:r>
          </a:p>
          <a:p>
            <a:pPr algn="ctr">
              <a:lnSpc>
                <a:spcPts val="3640"/>
              </a:lnSpc>
            </a:pPr>
            <a:r>
              <a:rPr lang="en-US" sz="2800" dirty="0">
                <a:solidFill>
                  <a:srgbClr val="FFFFFF"/>
                </a:solidFill>
                <a:latin typeface="Montserrat Medium"/>
              </a:rPr>
              <a:t>Email Address</a:t>
            </a:r>
          </a:p>
          <a:p>
            <a:pPr algn="ctr">
              <a:lnSpc>
                <a:spcPts val="3640"/>
              </a:lnSpc>
            </a:pPr>
            <a:r>
              <a:rPr lang="en-US" sz="2800" dirty="0">
                <a:solidFill>
                  <a:srgbClr val="FFFFFF"/>
                </a:solidFill>
                <a:latin typeface="Montserrat Medium"/>
              </a:rPr>
              <a:t>Phone Number</a:t>
            </a:r>
          </a:p>
          <a:p>
            <a:pPr algn="ctr">
              <a:lnSpc>
                <a:spcPts val="4550"/>
              </a:lnSpc>
            </a:pPr>
            <a:endParaRPr lang="en-US" sz="2800" dirty="0">
              <a:solidFill>
                <a:srgbClr val="FFFFFF"/>
              </a:solidFill>
              <a:latin typeface="Montserrat Medium"/>
            </a:endParaRPr>
          </a:p>
        </p:txBody>
      </p:sp>
      <p:pic>
        <p:nvPicPr>
          <p:cNvPr id="7" name="Picture 6" descr="A logo of a hot air balloon&#10;&#10;Description automatically generated">
            <a:extLst>
              <a:ext uri="{FF2B5EF4-FFF2-40B4-BE49-F238E27FC236}">
                <a16:creationId xmlns:a16="http://schemas.microsoft.com/office/drawing/2014/main" id="{D625DB58-E262-F4E8-BE00-A1AB63F65A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9601" y="734708"/>
            <a:ext cx="5748799" cy="4393207"/>
          </a:xfrm>
          <a:prstGeom prst="rect">
            <a:avLst/>
          </a:prstGeom>
        </p:spPr>
      </p:pic>
      <p:pic>
        <p:nvPicPr>
          <p:cNvPr id="2" name="Picture 1">
            <a:extLst>
              <a:ext uri="{FF2B5EF4-FFF2-40B4-BE49-F238E27FC236}">
                <a16:creationId xmlns:a16="http://schemas.microsoft.com/office/drawing/2014/main" id="{4E1F92F5-7876-FCF9-0B88-23B73A0B275D}"/>
              </a:ext>
            </a:extLst>
          </p:cNvPr>
          <p:cNvPicPr>
            <a:picLocks noChangeAspect="1"/>
          </p:cNvPicPr>
          <p:nvPr/>
        </p:nvPicPr>
        <p:blipFill rotWithShape="1">
          <a:blip r:embed="rId5"/>
          <a:srcRect l="13750" t="12222" r="13750" b="15556"/>
          <a:stretch/>
        </p:blipFill>
        <p:spPr>
          <a:xfrm>
            <a:off x="0" y="11061"/>
            <a:ext cx="18288000" cy="10247586"/>
          </a:xfrm>
          <a:prstGeom prst="rect">
            <a:avLst/>
          </a:prstGeom>
        </p:spPr>
      </p:pic>
    </p:spTree>
    <p:extLst>
      <p:ext uri="{BB962C8B-B14F-4D97-AF65-F5344CB8AC3E}">
        <p14:creationId xmlns:p14="http://schemas.microsoft.com/office/powerpoint/2010/main" val="1304431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975863"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sp>
        <p:nvSpPr>
          <p:cNvPr id="6" name="Freeform 6"/>
          <p:cNvSpPr/>
          <p:nvPr/>
        </p:nvSpPr>
        <p:spPr>
          <a:xfrm>
            <a:off x="1280026" y="1192937"/>
            <a:ext cx="8244976" cy="8244943"/>
          </a:xfrm>
          <a:custGeom>
            <a:avLst/>
            <a:gdLst/>
            <a:ahLst/>
            <a:cxnLst/>
            <a:rect l="l" t="t" r="r" b="b"/>
            <a:pathLst>
              <a:path w="1970824" h="1970816">
                <a:moveTo>
                  <a:pt x="985412" y="0"/>
                </a:moveTo>
                <a:cubicBezTo>
                  <a:pt x="441184" y="0"/>
                  <a:pt x="0" y="441182"/>
                  <a:pt x="0" y="985408"/>
                </a:cubicBezTo>
                <a:cubicBezTo>
                  <a:pt x="0" y="1529634"/>
                  <a:pt x="441184" y="1970816"/>
                  <a:pt x="985412" y="1970816"/>
                </a:cubicBezTo>
                <a:cubicBezTo>
                  <a:pt x="1529640" y="1970816"/>
                  <a:pt x="1970824" y="1529634"/>
                  <a:pt x="1970824" y="985408"/>
                </a:cubicBezTo>
                <a:cubicBezTo>
                  <a:pt x="1970824" y="441182"/>
                  <a:pt x="1529640" y="0"/>
                  <a:pt x="985412" y="0"/>
                </a:cubicBezTo>
                <a:close/>
              </a:path>
            </a:pathLst>
          </a:custGeom>
          <a:solidFill>
            <a:srgbClr val="0C2649"/>
          </a:solidFill>
        </p:spPr>
        <p:txBody>
          <a:bodyPr/>
          <a:lstStyle/>
          <a:p>
            <a:endParaRPr lang="en-US"/>
          </a:p>
        </p:txBody>
      </p:sp>
      <p:sp>
        <p:nvSpPr>
          <p:cNvPr id="10" name="TextBox 10"/>
          <p:cNvSpPr txBox="1"/>
          <p:nvPr/>
        </p:nvSpPr>
        <p:spPr>
          <a:xfrm>
            <a:off x="9952404" y="1250087"/>
            <a:ext cx="3485515" cy="704850"/>
          </a:xfrm>
          <a:prstGeom prst="rect">
            <a:avLst/>
          </a:prstGeom>
        </p:spPr>
        <p:txBody>
          <a:bodyPr lIns="0" tIns="0" rIns="0" bIns="0" rtlCol="0" anchor="t">
            <a:spAutoFit/>
          </a:bodyPr>
          <a:lstStyle/>
          <a:p>
            <a:pPr marL="0" lvl="0" indent="0" algn="l">
              <a:lnSpc>
                <a:spcPts val="5400"/>
              </a:lnSpc>
              <a:spcBef>
                <a:spcPct val="0"/>
              </a:spcBef>
            </a:pPr>
            <a:r>
              <a:rPr lang="en-US" sz="5000" b="1" u="none" strike="noStrike" dirty="0">
                <a:solidFill>
                  <a:srgbClr val="4A5C78"/>
                </a:solidFill>
                <a:latin typeface="Times New Roman" panose="02020603050405020304" pitchFamily="18" charset="0"/>
                <a:cs typeface="Times New Roman" panose="02020603050405020304" pitchFamily="18" charset="0"/>
              </a:rPr>
              <a:t>About Me</a:t>
            </a:r>
          </a:p>
        </p:txBody>
      </p:sp>
      <p:sp>
        <p:nvSpPr>
          <p:cNvPr id="11" name="TextBox 11"/>
          <p:cNvSpPr txBox="1"/>
          <p:nvPr/>
        </p:nvSpPr>
        <p:spPr>
          <a:xfrm>
            <a:off x="9952404" y="2375547"/>
            <a:ext cx="5416694" cy="1154162"/>
          </a:xfrm>
          <a:prstGeom prst="rect">
            <a:avLst/>
          </a:prstGeom>
        </p:spPr>
        <p:txBody>
          <a:bodyPr lIns="0" tIns="0" rIns="0" bIns="0" rtlCol="0" anchor="t">
            <a:spAutoFit/>
          </a:bodyPr>
          <a:lstStyle/>
          <a:p>
            <a:pPr>
              <a:lnSpc>
                <a:spcPts val="3383"/>
              </a:lnSpc>
            </a:pPr>
            <a:r>
              <a:rPr lang="en-US" sz="3200" b="1" dirty="0">
                <a:solidFill>
                  <a:srgbClr val="2E3F5A"/>
                </a:solidFill>
                <a:latin typeface="Calibri" panose="020F0502020204030204" pitchFamily="34" charset="0"/>
                <a:ea typeface="Calibri" panose="020F0502020204030204" pitchFamily="34" charset="0"/>
                <a:cs typeface="Calibri" panose="020F0502020204030204" pitchFamily="34" charset="0"/>
              </a:rPr>
              <a:t>FIRST LAST</a:t>
            </a:r>
          </a:p>
          <a:p>
            <a:pPr>
              <a:lnSpc>
                <a:spcPts val="2820"/>
              </a:lnSpc>
            </a:pPr>
            <a:r>
              <a:rPr lang="en-US" sz="2800" dirty="0">
                <a:solidFill>
                  <a:srgbClr val="2E3F5A"/>
                </a:solidFill>
                <a:latin typeface="Calibri" panose="020F0502020204030204" pitchFamily="34" charset="0"/>
                <a:ea typeface="Calibri" panose="020F0502020204030204" pitchFamily="34" charset="0"/>
                <a:cs typeface="Calibri" panose="020F0502020204030204" pitchFamily="34" charset="0"/>
              </a:rPr>
              <a:t>Agent Support</a:t>
            </a:r>
          </a:p>
          <a:p>
            <a:pPr>
              <a:lnSpc>
                <a:spcPts val="2820"/>
              </a:lnSpc>
            </a:pPr>
            <a:r>
              <a:rPr lang="en-US" sz="2800" dirty="0">
                <a:solidFill>
                  <a:srgbClr val="2E3F5A"/>
                </a:solidFill>
                <a:latin typeface="Calibri" panose="020F0502020204030204" pitchFamily="34" charset="0"/>
                <a:ea typeface="Calibri" panose="020F0502020204030204" pitchFamily="34" charset="0"/>
                <a:cs typeface="Calibri" panose="020F0502020204030204" pitchFamily="34" charset="0"/>
              </a:rPr>
              <a:t>REALTOR®</a:t>
            </a:r>
          </a:p>
        </p:txBody>
      </p:sp>
      <p:sp>
        <p:nvSpPr>
          <p:cNvPr id="12" name="TextBox 12"/>
          <p:cNvSpPr txBox="1"/>
          <p:nvPr/>
        </p:nvSpPr>
        <p:spPr>
          <a:xfrm>
            <a:off x="13781872" y="2446413"/>
            <a:ext cx="5416694" cy="1077218"/>
          </a:xfrm>
          <a:prstGeom prst="rect">
            <a:avLst/>
          </a:prstGeom>
        </p:spPr>
        <p:txBody>
          <a:bodyPr lIns="0" tIns="0" rIns="0" bIns="0" rtlCol="0" anchor="t">
            <a:spAutoFit/>
          </a:bodyPr>
          <a:lstStyle/>
          <a:p>
            <a:pPr>
              <a:lnSpc>
                <a:spcPts val="2820"/>
              </a:lnSpc>
            </a:pPr>
            <a:r>
              <a:rPr lang="en-US" sz="2800" dirty="0">
                <a:solidFill>
                  <a:srgbClr val="606A6E"/>
                </a:solidFill>
                <a:latin typeface="Calibri" panose="020F0502020204030204" pitchFamily="34" charset="0"/>
                <a:ea typeface="Calibri" panose="020F0502020204030204" pitchFamily="34" charset="0"/>
                <a:cs typeface="Calibri" panose="020F0502020204030204" pitchFamily="34" charset="0"/>
              </a:rPr>
              <a:t>000.000.0000</a:t>
            </a:r>
          </a:p>
          <a:p>
            <a:pPr>
              <a:lnSpc>
                <a:spcPts val="2820"/>
              </a:lnSpc>
            </a:pPr>
            <a:r>
              <a:rPr lang="en-US" sz="2800" dirty="0">
                <a:solidFill>
                  <a:srgbClr val="606A6E"/>
                </a:solidFill>
                <a:latin typeface="Calibri" panose="020F0502020204030204" pitchFamily="34" charset="0"/>
                <a:ea typeface="Calibri" panose="020F0502020204030204" pitchFamily="34" charset="0"/>
                <a:cs typeface="Calibri" panose="020F0502020204030204" pitchFamily="34" charset="0"/>
              </a:rPr>
              <a:t>Name@gmail.com</a:t>
            </a:r>
          </a:p>
          <a:p>
            <a:pPr>
              <a:lnSpc>
                <a:spcPts val="2820"/>
              </a:lnSpc>
            </a:pPr>
            <a:r>
              <a:rPr lang="en-US" sz="2800" dirty="0">
                <a:solidFill>
                  <a:srgbClr val="606A6E"/>
                </a:solidFill>
                <a:latin typeface="Calibri" panose="020F0502020204030204" pitchFamily="34" charset="0"/>
                <a:ea typeface="Calibri" panose="020F0502020204030204" pitchFamily="34" charset="0"/>
                <a:cs typeface="Calibri" panose="020F0502020204030204" pitchFamily="34" charset="0"/>
              </a:rPr>
              <a:t>website.com</a:t>
            </a:r>
          </a:p>
        </p:txBody>
      </p:sp>
      <p:sp>
        <p:nvSpPr>
          <p:cNvPr id="13" name="TextBox 13"/>
          <p:cNvSpPr txBox="1"/>
          <p:nvPr/>
        </p:nvSpPr>
        <p:spPr>
          <a:xfrm>
            <a:off x="9952404" y="750109"/>
            <a:ext cx="6154579" cy="282129"/>
          </a:xfrm>
          <a:prstGeom prst="rect">
            <a:avLst/>
          </a:prstGeom>
        </p:spPr>
        <p:txBody>
          <a:bodyPr lIns="0" tIns="0" rIns="0" bIns="0" rtlCol="0" anchor="t">
            <a:spAutoFit/>
          </a:bodyPr>
          <a:lstStyle/>
          <a:p>
            <a:pPr>
              <a:lnSpc>
                <a:spcPts val="2239"/>
              </a:lnSpc>
            </a:pPr>
            <a:r>
              <a:rPr lang="en-US" sz="2000" b="1" dirty="0">
                <a:solidFill>
                  <a:srgbClr val="0C2649"/>
                </a:solidFill>
                <a:latin typeface="Calibri" panose="020F0502020204030204" pitchFamily="34" charset="0"/>
                <a:ea typeface="Calibri" panose="020F0502020204030204" pitchFamily="34" charset="0"/>
                <a:cs typeface="Calibri" panose="020F0502020204030204" pitchFamily="34" charset="0"/>
              </a:rPr>
              <a:t>BUYER AGENT PRESENTATION</a:t>
            </a:r>
          </a:p>
        </p:txBody>
      </p:sp>
      <p:sp>
        <p:nvSpPr>
          <p:cNvPr id="14" name="TextBox 14"/>
          <p:cNvSpPr txBox="1"/>
          <p:nvPr/>
        </p:nvSpPr>
        <p:spPr>
          <a:xfrm>
            <a:off x="9952404" y="3880483"/>
            <a:ext cx="7474281" cy="5521127"/>
          </a:xfrm>
          <a:prstGeom prst="rect">
            <a:avLst/>
          </a:prstGeom>
        </p:spPr>
        <p:txBody>
          <a:bodyPr lIns="0" tIns="0" rIns="0" bIns="0" rtlCol="0" anchor="t">
            <a:spAutoFit/>
          </a:bodyPr>
          <a:lstStyle/>
          <a:p>
            <a:pPr>
              <a:lnSpc>
                <a:spcPts val="2702"/>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Lorem ipsum dolor sit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amet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consectetur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adipiscing</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elit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Praesent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scelerisque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mattis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nulla</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nec</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varius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ipsum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finibus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Nulla</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iaculis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convallis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dignissim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Aliquam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elementum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erat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magna, in lacinia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lacus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euismod</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nec</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Duis vel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felis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commodo</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sodales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neque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vitae, pharetra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velit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Donec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mollis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est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quis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tortor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gravida, in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vulputate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diam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congue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Proin vel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neque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sem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porttitor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ultricies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Fusce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ullamcorper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justo</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non mi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vulputate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sagittis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Etiam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arcu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nunc</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Nam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dignissim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justo</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ante, ac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mattis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nisi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vehicula</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fringilla</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Maecenas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ultrices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mi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eget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sodales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Donec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consectetur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hendrerit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ipsum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eget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suscipit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nSpc>
                <a:spcPts val="2702"/>
              </a:lnSpc>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ts val="2702"/>
              </a:lnSpc>
            </a:pP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Fusce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felis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purus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fringilla</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gravida. Cras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arcu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risus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rutrum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leo</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in,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porttitor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ullamcorper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nulla</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Sed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enim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magna, fermentum id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porttitor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vitae,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condimentum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 magna.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Etiam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id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posuere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ipsum.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Pellentesque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porta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massa</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ut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volutpat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Maecenas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eleifend</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leo</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tortor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tempor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nec</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porttitor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lacus</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convallis. Integer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ullamcorper</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tincidunt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elit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eget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posuere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enim</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ornare</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eu</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pic>
        <p:nvPicPr>
          <p:cNvPr id="16" name="Picture 15" descr="A hot air balloon in the sky&#10;&#10;Description automatically generated">
            <a:extLst>
              <a:ext uri="{FF2B5EF4-FFF2-40B4-BE49-F238E27FC236}">
                <a16:creationId xmlns:a16="http://schemas.microsoft.com/office/drawing/2014/main" id="{32B86163-AE34-05FE-E6A9-58946909FB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4" t="5974" r="2987" b="4731"/>
          <a:stretch/>
        </p:blipFill>
        <p:spPr>
          <a:xfrm>
            <a:off x="1661028" y="1555345"/>
            <a:ext cx="7482973" cy="75201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red and white dots&#10;&#10;Description automatically generated">
            <a:extLst>
              <a:ext uri="{FF2B5EF4-FFF2-40B4-BE49-F238E27FC236}">
                <a16:creationId xmlns:a16="http://schemas.microsoft.com/office/drawing/2014/main" id="{00AD2B09-AA2E-1BC6-3902-798E54F7EB8F}"/>
              </a:ext>
            </a:extLst>
          </p:cNvPr>
          <p:cNvPicPr>
            <a:picLocks noChangeAspect="1"/>
          </p:cNvPicPr>
          <p:nvPr/>
        </p:nvPicPr>
        <p:blipFill rotWithShape="1">
          <a:blip r:embed="rId2">
            <a:extLst>
              <a:ext uri="{28A0092B-C50C-407E-A947-70E740481C1C}">
                <a14:useLocalDpi xmlns:a14="http://schemas.microsoft.com/office/drawing/2010/main" val="0"/>
              </a:ext>
            </a:extLst>
          </a:blip>
          <a:srcRect l="827" t="38493" b="4960"/>
          <a:stretch/>
        </p:blipFill>
        <p:spPr>
          <a:xfrm>
            <a:off x="0" y="-26300"/>
            <a:ext cx="18288000" cy="10427599"/>
          </a:xfrm>
          <a:prstGeom prst="rect">
            <a:avLst/>
          </a:prstGeom>
        </p:spPr>
      </p:pic>
      <p:sp>
        <p:nvSpPr>
          <p:cNvPr id="3" name="TextBox 2">
            <a:extLst>
              <a:ext uri="{FF2B5EF4-FFF2-40B4-BE49-F238E27FC236}">
                <a16:creationId xmlns:a16="http://schemas.microsoft.com/office/drawing/2014/main" id="{67CBBF27-CEAA-46B7-4FC1-E23A0A1D1DF4}"/>
              </a:ext>
            </a:extLst>
          </p:cNvPr>
          <p:cNvSpPr txBox="1"/>
          <p:nvPr/>
        </p:nvSpPr>
        <p:spPr>
          <a:xfrm>
            <a:off x="-10780" y="313182"/>
            <a:ext cx="18298781" cy="1107996"/>
          </a:xfrm>
          <a:prstGeom prst="rect">
            <a:avLst/>
          </a:prstGeom>
          <a:noFill/>
        </p:spPr>
        <p:txBody>
          <a:bodyPr wrap="square" rtlCol="0">
            <a:spAutoFit/>
          </a:bodyPr>
          <a:lstStyle/>
          <a:p>
            <a:pPr algn="ctr" defTabSz="685800"/>
            <a:r>
              <a:rPr lang="en-US" sz="6600" b="1" dirty="0">
                <a:solidFill>
                  <a:prstClr val="white"/>
                </a:solidFill>
                <a:latin typeface="Times New Roman" panose="02020603050405020304" pitchFamily="18" charset="0"/>
                <a:cs typeface="Times New Roman" panose="02020603050405020304" pitchFamily="18" charset="0"/>
              </a:rPr>
              <a:t>WHAT HAPPY HOME BUYER’S SAY….</a:t>
            </a:r>
            <a:endParaRPr lang="en-US" sz="8800" b="1" dirty="0">
              <a:solidFill>
                <a:prstClr val="white"/>
              </a:solidFill>
              <a:latin typeface="Times New Roman" panose="02020603050405020304" pitchFamily="18" charset="0"/>
              <a:cs typeface="Times New Roman" panose="02020603050405020304" pitchFamily="18" charset="0"/>
            </a:endParaRPr>
          </a:p>
        </p:txBody>
      </p:sp>
      <p:sp>
        <p:nvSpPr>
          <p:cNvPr id="4" name="Content Placeholder 4">
            <a:extLst>
              <a:ext uri="{FF2B5EF4-FFF2-40B4-BE49-F238E27FC236}">
                <a16:creationId xmlns:a16="http://schemas.microsoft.com/office/drawing/2014/main" id="{3BD3B7BC-34DA-E2A1-EBB2-F8AB40A7DB3E}"/>
              </a:ext>
            </a:extLst>
          </p:cNvPr>
          <p:cNvSpPr txBox="1">
            <a:spLocks/>
          </p:cNvSpPr>
          <p:nvPr/>
        </p:nvSpPr>
        <p:spPr>
          <a:xfrm>
            <a:off x="6456122" y="2088304"/>
            <a:ext cx="3953007" cy="815608"/>
          </a:xfrm>
          <a:prstGeom prst="rect">
            <a:avLst/>
          </a:prstGeom>
          <a:noFill/>
        </p:spPr>
        <p:txBody>
          <a:bodyPr vert="horz" wrap="square" lIns="137160" tIns="68580" rIns="137160" bIns="68580" rtlCol="0" anchor="ctr">
            <a:sp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Clr>
                <a:prstClr val="white"/>
              </a:buClr>
            </a:pPr>
            <a:r>
              <a:rPr lang="en-US" sz="4400" dirty="0">
                <a:solidFill>
                  <a:prstClr val="white"/>
                </a:solidFill>
                <a:latin typeface="+mj-lt"/>
              </a:rPr>
              <a:t>Testimonial 1</a:t>
            </a:r>
          </a:p>
        </p:txBody>
      </p:sp>
      <p:sp>
        <p:nvSpPr>
          <p:cNvPr id="6" name="Content Placeholder 4">
            <a:extLst>
              <a:ext uri="{FF2B5EF4-FFF2-40B4-BE49-F238E27FC236}">
                <a16:creationId xmlns:a16="http://schemas.microsoft.com/office/drawing/2014/main" id="{449B20EC-3E97-5C6B-7B37-9706913E1EA9}"/>
              </a:ext>
            </a:extLst>
          </p:cNvPr>
          <p:cNvSpPr txBox="1">
            <a:spLocks/>
          </p:cNvSpPr>
          <p:nvPr/>
        </p:nvSpPr>
        <p:spPr>
          <a:xfrm>
            <a:off x="6456122" y="6389052"/>
            <a:ext cx="3953007" cy="815608"/>
          </a:xfrm>
          <a:prstGeom prst="rect">
            <a:avLst/>
          </a:prstGeom>
          <a:noFill/>
        </p:spPr>
        <p:txBody>
          <a:bodyPr vert="horz" wrap="square" lIns="137160" tIns="68580" rIns="137160" bIns="68580" rtlCol="0" anchor="ctr">
            <a:sp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Clr>
                <a:prstClr val="white"/>
              </a:buClr>
            </a:pPr>
            <a:r>
              <a:rPr lang="en-US" sz="4400" dirty="0">
                <a:solidFill>
                  <a:prstClr val="white"/>
                </a:solidFill>
                <a:latin typeface="+mj-lt"/>
              </a:rPr>
              <a:t>Testimonial 3</a:t>
            </a:r>
          </a:p>
        </p:txBody>
      </p:sp>
      <p:sp>
        <p:nvSpPr>
          <p:cNvPr id="7" name="Content Placeholder 4">
            <a:extLst>
              <a:ext uri="{FF2B5EF4-FFF2-40B4-BE49-F238E27FC236}">
                <a16:creationId xmlns:a16="http://schemas.microsoft.com/office/drawing/2014/main" id="{1631A16E-3B65-CF43-52D8-EBE1675AC58B}"/>
              </a:ext>
            </a:extLst>
          </p:cNvPr>
          <p:cNvSpPr txBox="1">
            <a:spLocks/>
          </p:cNvSpPr>
          <p:nvPr/>
        </p:nvSpPr>
        <p:spPr>
          <a:xfrm>
            <a:off x="6456122" y="4049004"/>
            <a:ext cx="3953007" cy="815608"/>
          </a:xfrm>
          <a:prstGeom prst="rect">
            <a:avLst/>
          </a:prstGeom>
          <a:noFill/>
        </p:spPr>
        <p:txBody>
          <a:bodyPr vert="horz" wrap="square" lIns="137160" tIns="68580" rIns="137160" bIns="68580" rtlCol="0" anchor="ctr">
            <a:sp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buClr>
                <a:prstClr val="white"/>
              </a:buClr>
            </a:pPr>
            <a:r>
              <a:rPr lang="en-US" sz="4400" dirty="0">
                <a:solidFill>
                  <a:prstClr val="white"/>
                </a:solidFill>
                <a:latin typeface="+mj-lt"/>
              </a:rPr>
              <a:t>Testimonial 2</a:t>
            </a:r>
          </a:p>
        </p:txBody>
      </p:sp>
    </p:spTree>
    <p:extLst>
      <p:ext uri="{BB962C8B-B14F-4D97-AF65-F5344CB8AC3E}">
        <p14:creationId xmlns:p14="http://schemas.microsoft.com/office/powerpoint/2010/main" val="317933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7379592"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sp>
        <p:nvSpPr>
          <p:cNvPr id="6" name="Freeform 6"/>
          <p:cNvSpPr/>
          <p:nvPr/>
        </p:nvSpPr>
        <p:spPr>
          <a:xfrm>
            <a:off x="1280026" y="1192937"/>
            <a:ext cx="7379593" cy="7379563"/>
          </a:xfrm>
          <a:custGeom>
            <a:avLst/>
            <a:gdLst/>
            <a:ahLst/>
            <a:cxnLst/>
            <a:rect l="l" t="t" r="r" b="b"/>
            <a:pathLst>
              <a:path w="1970824" h="1970816">
                <a:moveTo>
                  <a:pt x="985412" y="0"/>
                </a:moveTo>
                <a:cubicBezTo>
                  <a:pt x="441184" y="0"/>
                  <a:pt x="0" y="441182"/>
                  <a:pt x="0" y="985408"/>
                </a:cubicBezTo>
                <a:cubicBezTo>
                  <a:pt x="0" y="1529634"/>
                  <a:pt x="441184" y="1970816"/>
                  <a:pt x="985412" y="1970816"/>
                </a:cubicBezTo>
                <a:cubicBezTo>
                  <a:pt x="1529640" y="1970816"/>
                  <a:pt x="1970824" y="1529634"/>
                  <a:pt x="1970824" y="985408"/>
                </a:cubicBezTo>
                <a:cubicBezTo>
                  <a:pt x="1970824" y="441182"/>
                  <a:pt x="1529640" y="0"/>
                  <a:pt x="985412" y="0"/>
                </a:cubicBezTo>
                <a:close/>
              </a:path>
            </a:pathLst>
          </a:custGeom>
          <a:solidFill>
            <a:srgbClr val="0C2649"/>
          </a:solidFill>
          <a:effectLst/>
        </p:spPr>
        <p:txBody>
          <a:bodyPr/>
          <a:lstStyle/>
          <a:p>
            <a:endParaRPr lang="en-US"/>
          </a:p>
        </p:txBody>
      </p:sp>
      <p:sp>
        <p:nvSpPr>
          <p:cNvPr id="10" name="TextBox 10"/>
          <p:cNvSpPr txBox="1"/>
          <p:nvPr/>
        </p:nvSpPr>
        <p:spPr>
          <a:xfrm>
            <a:off x="9027651" y="272907"/>
            <a:ext cx="7344996" cy="635302"/>
          </a:xfrm>
          <a:prstGeom prst="rect">
            <a:avLst/>
          </a:prstGeom>
        </p:spPr>
        <p:txBody>
          <a:bodyPr wrap="square" lIns="0" tIns="0" rIns="0" bIns="0" rtlCol="0" anchor="t">
            <a:spAutoFit/>
          </a:bodyPr>
          <a:lstStyle/>
          <a:p>
            <a:pPr marL="0" lvl="0" indent="0" algn="l">
              <a:lnSpc>
                <a:spcPts val="5400"/>
              </a:lnSpc>
              <a:spcBef>
                <a:spcPct val="0"/>
              </a:spcBef>
            </a:pPr>
            <a:r>
              <a:rPr lang="en-US" sz="3600" b="1" u="none" strike="noStrike" dirty="0">
                <a:solidFill>
                  <a:srgbClr val="4A5C78"/>
                </a:solidFill>
                <a:latin typeface="Times New Roman" panose="02020603050405020304" pitchFamily="18" charset="0"/>
                <a:cs typeface="Times New Roman" panose="02020603050405020304" pitchFamily="18" charset="0"/>
              </a:rPr>
              <a:t>Why RE/MAX Alliance Group?</a:t>
            </a:r>
          </a:p>
        </p:txBody>
      </p:sp>
      <p:sp>
        <p:nvSpPr>
          <p:cNvPr id="13" name="TextBox 13"/>
          <p:cNvSpPr txBox="1"/>
          <p:nvPr/>
        </p:nvSpPr>
        <p:spPr>
          <a:xfrm>
            <a:off x="9027651" y="1113570"/>
            <a:ext cx="6154579" cy="292837"/>
          </a:xfrm>
          <a:prstGeom prst="rect">
            <a:avLst/>
          </a:prstGeom>
        </p:spPr>
        <p:txBody>
          <a:bodyPr lIns="0" tIns="0" rIns="0" bIns="0" rtlCol="0" anchor="t">
            <a:spAutoFit/>
          </a:bodyPr>
          <a:lstStyle/>
          <a:p>
            <a:pPr>
              <a:lnSpc>
                <a:spcPts val="2239"/>
              </a:lnSpc>
            </a:pPr>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FLORIDA’S LARGEST RE/MAX OFFICE</a:t>
            </a:r>
          </a:p>
        </p:txBody>
      </p:sp>
      <p:sp>
        <p:nvSpPr>
          <p:cNvPr id="14" name="TextBox 14"/>
          <p:cNvSpPr txBox="1"/>
          <p:nvPr/>
        </p:nvSpPr>
        <p:spPr>
          <a:xfrm>
            <a:off x="9027651" y="1434769"/>
            <a:ext cx="9107949" cy="1269963"/>
          </a:xfrm>
          <a:prstGeom prst="rect">
            <a:avLst/>
          </a:prstGeom>
        </p:spPr>
        <p:txBody>
          <a:bodyPr wrap="square" lIns="0" tIns="0" rIns="0" bIns="0" rtlCol="0" anchor="t">
            <a:spAutoFit/>
          </a:bodyPr>
          <a:lstStyle/>
          <a:p>
            <a:pPr>
              <a:lnSpc>
                <a:spcPts val="2500"/>
              </a:lnSpc>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Reputations are earned and at RE/MAX Alliance Group, we are proud of our well-established reputation for exceptional customer service. For more than 30 years we have adapted to ever changing real estate market conditions and provided the most professional and comprehensive real estate services to our clients.</a:t>
            </a:r>
          </a:p>
        </p:txBody>
      </p:sp>
      <p:pic>
        <p:nvPicPr>
          <p:cNvPr id="16" name="Picture 15">
            <a:extLst>
              <a:ext uri="{FF2B5EF4-FFF2-40B4-BE49-F238E27FC236}">
                <a16:creationId xmlns:a16="http://schemas.microsoft.com/office/drawing/2014/main" id="{32B86163-AE34-05FE-E6A9-58946909FB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03" t="-17693" r="-9756" b="-39777"/>
          <a:stretch/>
        </p:blipFill>
        <p:spPr>
          <a:xfrm>
            <a:off x="1661028" y="1555345"/>
            <a:ext cx="6697569" cy="6730822"/>
          </a:xfrm>
          <a:prstGeom prst="ellipse">
            <a:avLst/>
          </a:prstGeom>
          <a:solidFill>
            <a:schemeClr val="bg1"/>
          </a:solid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13">
            <a:extLst>
              <a:ext uri="{FF2B5EF4-FFF2-40B4-BE49-F238E27FC236}">
                <a16:creationId xmlns:a16="http://schemas.microsoft.com/office/drawing/2014/main" id="{4D876AF3-F159-00AB-B6D9-64F024B40851}"/>
              </a:ext>
            </a:extLst>
          </p:cNvPr>
          <p:cNvSpPr txBox="1"/>
          <p:nvPr/>
        </p:nvSpPr>
        <p:spPr>
          <a:xfrm>
            <a:off x="9027651" y="2937163"/>
            <a:ext cx="6154579" cy="292837"/>
          </a:xfrm>
          <a:prstGeom prst="rect">
            <a:avLst/>
          </a:prstGeom>
        </p:spPr>
        <p:txBody>
          <a:bodyPr lIns="0" tIns="0" rIns="0" bIns="0" rtlCol="0" anchor="t">
            <a:spAutoFit/>
          </a:bodyPr>
          <a:lstStyle/>
          <a:p>
            <a:pPr>
              <a:lnSpc>
                <a:spcPts val="2239"/>
              </a:lnSpc>
            </a:pPr>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COMPLETE REAL ESTATE SERVICES</a:t>
            </a:r>
          </a:p>
        </p:txBody>
      </p:sp>
      <p:sp>
        <p:nvSpPr>
          <p:cNvPr id="7" name="TextBox 14">
            <a:extLst>
              <a:ext uri="{FF2B5EF4-FFF2-40B4-BE49-F238E27FC236}">
                <a16:creationId xmlns:a16="http://schemas.microsoft.com/office/drawing/2014/main" id="{4FC0D98A-813F-D830-CC7C-B724CEFBFF6C}"/>
              </a:ext>
            </a:extLst>
          </p:cNvPr>
          <p:cNvSpPr txBox="1"/>
          <p:nvPr/>
        </p:nvSpPr>
        <p:spPr>
          <a:xfrm>
            <a:off x="9027651" y="3299255"/>
            <a:ext cx="7474281" cy="962892"/>
          </a:xfrm>
          <a:prstGeom prst="rect">
            <a:avLst/>
          </a:prstGeom>
        </p:spPr>
        <p:txBody>
          <a:bodyPr lIns="0" tIns="0" rIns="0" bIns="0" rtlCol="0" anchor="t">
            <a:spAutoFit/>
          </a:bodyPr>
          <a:lstStyle/>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Residential Sales and Leasing</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Property Management</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Commercial Real Estate</a:t>
            </a:r>
          </a:p>
        </p:txBody>
      </p:sp>
      <p:sp>
        <p:nvSpPr>
          <p:cNvPr id="8" name="TextBox 13">
            <a:extLst>
              <a:ext uri="{FF2B5EF4-FFF2-40B4-BE49-F238E27FC236}">
                <a16:creationId xmlns:a16="http://schemas.microsoft.com/office/drawing/2014/main" id="{6DA434CA-C209-6E69-84AC-2096294E92BB}"/>
              </a:ext>
            </a:extLst>
          </p:cNvPr>
          <p:cNvSpPr txBox="1"/>
          <p:nvPr/>
        </p:nvSpPr>
        <p:spPr>
          <a:xfrm>
            <a:off x="9027651" y="4381500"/>
            <a:ext cx="6154579" cy="292837"/>
          </a:xfrm>
          <a:prstGeom prst="rect">
            <a:avLst/>
          </a:prstGeom>
        </p:spPr>
        <p:txBody>
          <a:bodyPr lIns="0" tIns="0" rIns="0" bIns="0" rtlCol="0" anchor="t">
            <a:spAutoFit/>
          </a:bodyPr>
          <a:lstStyle/>
          <a:p>
            <a:pPr>
              <a:lnSpc>
                <a:spcPts val="2239"/>
              </a:lnSpc>
            </a:pPr>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ADDITIONAL IN-HOUSE SERVICES</a:t>
            </a:r>
          </a:p>
        </p:txBody>
      </p:sp>
      <p:sp>
        <p:nvSpPr>
          <p:cNvPr id="9" name="TextBox 14">
            <a:extLst>
              <a:ext uri="{FF2B5EF4-FFF2-40B4-BE49-F238E27FC236}">
                <a16:creationId xmlns:a16="http://schemas.microsoft.com/office/drawing/2014/main" id="{7D64223A-C0B2-F60D-C299-C0D2770571A5}"/>
              </a:ext>
            </a:extLst>
          </p:cNvPr>
          <p:cNvSpPr txBox="1"/>
          <p:nvPr/>
        </p:nvSpPr>
        <p:spPr>
          <a:xfrm>
            <a:off x="9027650" y="4772805"/>
            <a:ext cx="9260349" cy="3206006"/>
          </a:xfrm>
          <a:prstGeom prst="rect">
            <a:avLst/>
          </a:prstGeom>
        </p:spPr>
        <p:txBody>
          <a:bodyPr wrap="square" lIns="0" tIns="0" rIns="0" bIns="0" numCol="2" rtlCol="0" anchor="t">
            <a:spAutoFit/>
          </a:bodyPr>
          <a:lstStyle/>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Mortgage Company</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Title Company</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Real Estate Attorney</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Insurance Company</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Marketing Department</a:t>
            </a:r>
          </a:p>
          <a:p>
            <a:pPr marL="285750" indent="-285750">
              <a:lnSpc>
                <a:spcPts val="2500"/>
              </a:lnSpc>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ts val="2500"/>
              </a:lnSpc>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ts val="2500"/>
              </a:lnSpc>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ts val="2500"/>
              </a:lnSpc>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ts val="2500"/>
              </a:lnSpc>
              <a:buFont typeface="Arial" panose="020B0604020202020204" pitchFamily="34" charset="0"/>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24/7 Broker and Manager Support</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Advanced Educational Tools</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In-House Training</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Personal Tech Training &amp; Support</a:t>
            </a:r>
          </a:p>
          <a:p>
            <a:pPr marL="285750" indent="-285750">
              <a:lnSpc>
                <a:spcPts val="2500"/>
              </a:lnSpc>
              <a:buFont typeface="Arial" panose="020B0604020202020204" pitchFamily="34" charset="0"/>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Business Coaching</a:t>
            </a:r>
          </a:p>
        </p:txBody>
      </p:sp>
      <p:sp>
        <p:nvSpPr>
          <p:cNvPr id="17" name="TextBox 13">
            <a:extLst>
              <a:ext uri="{FF2B5EF4-FFF2-40B4-BE49-F238E27FC236}">
                <a16:creationId xmlns:a16="http://schemas.microsoft.com/office/drawing/2014/main" id="{18B4909F-C777-7FEE-2A43-574166138ECD}"/>
              </a:ext>
            </a:extLst>
          </p:cNvPr>
          <p:cNvSpPr txBox="1"/>
          <p:nvPr/>
        </p:nvSpPr>
        <p:spPr>
          <a:xfrm>
            <a:off x="9022786" y="6591300"/>
            <a:ext cx="6154579" cy="292837"/>
          </a:xfrm>
          <a:prstGeom prst="rect">
            <a:avLst/>
          </a:prstGeom>
        </p:spPr>
        <p:txBody>
          <a:bodyPr lIns="0" tIns="0" rIns="0" bIns="0" rtlCol="0" anchor="t">
            <a:spAutoFit/>
          </a:bodyPr>
          <a:lstStyle/>
          <a:p>
            <a:pPr>
              <a:lnSpc>
                <a:spcPts val="2239"/>
              </a:lnSpc>
            </a:pPr>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OUR SUCCESS BY THE NUMBERS</a:t>
            </a:r>
          </a:p>
        </p:txBody>
      </p:sp>
      <p:pic>
        <p:nvPicPr>
          <p:cNvPr id="19" name="Picture 18" descr="A blue and red text and a map&#10;&#10;Description automatically generated">
            <a:extLst>
              <a:ext uri="{FF2B5EF4-FFF2-40B4-BE49-F238E27FC236}">
                <a16:creationId xmlns:a16="http://schemas.microsoft.com/office/drawing/2014/main" id="{D630826A-E653-510F-F2FA-4993CA2341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6998608"/>
            <a:ext cx="5791200" cy="2280285"/>
          </a:xfrm>
          <a:prstGeom prst="rect">
            <a:avLst/>
          </a:prstGeom>
        </p:spPr>
      </p:pic>
      <p:pic>
        <p:nvPicPr>
          <p:cNvPr id="21" name="Picture 20">
            <a:extLst>
              <a:ext uri="{FF2B5EF4-FFF2-40B4-BE49-F238E27FC236}">
                <a16:creationId xmlns:a16="http://schemas.microsoft.com/office/drawing/2014/main" id="{BC6805A8-F571-343B-A7AA-644FD3E25D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999" y="9305781"/>
            <a:ext cx="7819093" cy="758159"/>
          </a:xfrm>
          <a:prstGeom prst="rect">
            <a:avLst/>
          </a:prstGeom>
        </p:spPr>
      </p:pic>
    </p:spTree>
    <p:extLst>
      <p:ext uri="{BB962C8B-B14F-4D97-AF65-F5344CB8AC3E}">
        <p14:creationId xmlns:p14="http://schemas.microsoft.com/office/powerpoint/2010/main" val="4093279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8496"/>
            <a:ext cx="838200" cy="10395496"/>
            <a:chOff x="0" y="-28575"/>
            <a:chExt cx="2100639" cy="2737908"/>
          </a:xfrm>
        </p:grpSpPr>
        <p:sp>
          <p:nvSpPr>
            <p:cNvPr id="3" name="Freeform 3"/>
            <p:cNvSpPr/>
            <p:nvPr/>
          </p:nvSpPr>
          <p:spPr>
            <a:xfrm>
              <a:off x="0" y="0"/>
              <a:ext cx="1960596"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dirty="0"/>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sp>
        <p:nvSpPr>
          <p:cNvPr id="10" name="TextBox 10"/>
          <p:cNvSpPr txBox="1"/>
          <p:nvPr/>
        </p:nvSpPr>
        <p:spPr>
          <a:xfrm>
            <a:off x="1028701" y="114300"/>
            <a:ext cx="8603610" cy="635302"/>
          </a:xfrm>
          <a:prstGeom prst="rect">
            <a:avLst/>
          </a:prstGeom>
        </p:spPr>
        <p:txBody>
          <a:bodyPr wrap="square" lIns="0" tIns="0" rIns="0" bIns="0" rtlCol="0" anchor="t">
            <a:spAutoFit/>
          </a:bodyPr>
          <a:lstStyle/>
          <a:p>
            <a:pPr marL="0" lvl="0" indent="0" algn="l">
              <a:lnSpc>
                <a:spcPts val="5400"/>
              </a:lnSpc>
              <a:spcBef>
                <a:spcPct val="0"/>
              </a:spcBef>
            </a:pPr>
            <a:r>
              <a:rPr lang="en-US" sz="3600" b="1" u="none" strike="noStrike" dirty="0">
                <a:solidFill>
                  <a:srgbClr val="4A5C78"/>
                </a:solidFill>
                <a:latin typeface="Times New Roman" panose="02020603050405020304" pitchFamily="18" charset="0"/>
                <a:cs typeface="Times New Roman" panose="02020603050405020304" pitchFamily="18" charset="0"/>
              </a:rPr>
              <a:t>Why RE/MAX Alliance Group?</a:t>
            </a:r>
          </a:p>
        </p:txBody>
      </p:sp>
      <p:sp>
        <p:nvSpPr>
          <p:cNvPr id="14" name="TextBox 14"/>
          <p:cNvSpPr txBox="1"/>
          <p:nvPr/>
        </p:nvSpPr>
        <p:spPr>
          <a:xfrm>
            <a:off x="1028702" y="876300"/>
            <a:ext cx="17106898" cy="11079956"/>
          </a:xfrm>
          <a:prstGeom prst="rect">
            <a:avLst/>
          </a:prstGeom>
        </p:spPr>
        <p:txBody>
          <a:bodyPr wrap="square" lIns="0" tIns="0" rIns="0" bIns="0" rtlCol="0" anchor="t">
            <a:spAutoFit/>
          </a:bodyPr>
          <a:lstStyle/>
          <a:p>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ONE-STOP SHOPPING</a:t>
            </a:r>
            <a:endPar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We’re changing the way real estate companies do business in our area by providing mortgage, title services and an in-house legal team under one roof. In addition, our other preferred providers have joined us to complete this unique, convenient and cost-effective opportunity for our valued clients. </a:t>
            </a: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ALLIANCE GROUP MORTGAGE</a:t>
            </a:r>
          </a:p>
          <a:p>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When you find the right home with RE/MAX Alliance Group, you know. Alliance Group Mortgage makes the mortgage process feel the same. Our dedicated team of make sure you are comfortable with every step of the mortgage process. Offering a streamlined experience and striving to build relationships you can count on for years.</a:t>
            </a: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ALLIANCE GROUP TITLE</a:t>
            </a:r>
          </a:p>
          <a:p>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Alliance Group Title offers flexible, cost-effective title and closing services. Receive fast responsive customer service, a dedicated transaction coordinator, and convenient access to title experts. Our title professionals have more than 80 years of combined experience and take care of all the necessary research to assure all the i’s are dotted and the t’s are crossed.</a:t>
            </a: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IN-HOUSE LEGAL SERVICES</a:t>
            </a:r>
          </a:p>
          <a:p>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RE/MAX Alliance Group has a full-time in-house licensed attorney with more than 20 years of real estate law experience. Legal counsel is available to help our associates with legal matters that may arise during a transaction. Having in-house council allows your agent to get direct questions answered on your behalf without the lengthy process and expense of seeking outside counsel.</a:t>
            </a: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WE INSURE ALLIANCE GROUP</a:t>
            </a:r>
          </a:p>
          <a:p>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At RE/MAX Alliance Group we believe in the Power of WE. Our in-house insurance provider, We Insure Alliance Group, maintains relationships with a multitude of top-rated insurance companies to give our clients the power to choose and the confidence of knowing they’re insured properly at premiums that work for them. Our technologies and support allow us to focus on serving our customers’ insurance needs.</a:t>
            </a:r>
          </a:p>
          <a:p>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0C2649"/>
                </a:solidFill>
                <a:latin typeface="Calibri" panose="020F0502020204030204" pitchFamily="34" charset="0"/>
                <a:ea typeface="Calibri" panose="020F0502020204030204" pitchFamily="34" charset="0"/>
                <a:cs typeface="Calibri" panose="020F0502020204030204" pitchFamily="34" charset="0"/>
              </a:rPr>
              <a:t>PREFERRED VENDORS</a:t>
            </a:r>
          </a:p>
          <a:p>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We have aligned ourselves with service providers that are relevant in the home buying or selling process such as Spirit Movers and Pillar to Post Home Inspections. These companies are well qualified and understand the importance of customer service and accountability. They value the Preferred Vendor status and look to exceed expectations with RE/MAX Alliance Group customers. </a:t>
            </a:r>
          </a:p>
        </p:txBody>
      </p:sp>
      <p:pic>
        <p:nvPicPr>
          <p:cNvPr id="12" name="Picture 11">
            <a:extLst>
              <a:ext uri="{FF2B5EF4-FFF2-40B4-BE49-F238E27FC236}">
                <a16:creationId xmlns:a16="http://schemas.microsoft.com/office/drawing/2014/main" id="{881B7200-87BA-6889-AE7C-6AE42AEA3D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859000" y="201750"/>
            <a:ext cx="2857499" cy="905594"/>
          </a:xfrm>
          <a:prstGeom prst="rect">
            <a:avLst/>
          </a:prstGeom>
        </p:spPr>
      </p:pic>
    </p:spTree>
    <p:extLst>
      <p:ext uri="{BB962C8B-B14F-4D97-AF65-F5344CB8AC3E}">
        <p14:creationId xmlns:p14="http://schemas.microsoft.com/office/powerpoint/2010/main" val="266366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2133599"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sp>
        <p:nvSpPr>
          <p:cNvPr id="10" name="TextBox 10"/>
          <p:cNvSpPr txBox="1"/>
          <p:nvPr/>
        </p:nvSpPr>
        <p:spPr>
          <a:xfrm>
            <a:off x="2743200" y="272907"/>
            <a:ext cx="7344996" cy="635302"/>
          </a:xfrm>
          <a:prstGeom prst="rect">
            <a:avLst/>
          </a:prstGeom>
        </p:spPr>
        <p:txBody>
          <a:bodyPr wrap="square" lIns="0" tIns="0" rIns="0" bIns="0" rtlCol="0" anchor="t">
            <a:spAutoFit/>
          </a:bodyPr>
          <a:lstStyle/>
          <a:p>
            <a:pPr marL="0" lvl="0" indent="0" algn="l">
              <a:lnSpc>
                <a:spcPts val="5400"/>
              </a:lnSpc>
              <a:spcBef>
                <a:spcPct val="0"/>
              </a:spcBef>
            </a:pPr>
            <a:r>
              <a:rPr lang="en-US" sz="3600" b="1" u="none" strike="noStrike" dirty="0">
                <a:solidFill>
                  <a:srgbClr val="4A5C78"/>
                </a:solidFill>
                <a:latin typeface="Times New Roman" panose="02020603050405020304" pitchFamily="18" charset="0"/>
                <a:cs typeface="Times New Roman" panose="02020603050405020304" pitchFamily="18" charset="0"/>
              </a:rPr>
              <a:t>Why RE/MAX?</a:t>
            </a:r>
          </a:p>
        </p:txBody>
      </p:sp>
      <p:sp>
        <p:nvSpPr>
          <p:cNvPr id="13" name="TextBox 13"/>
          <p:cNvSpPr txBox="1"/>
          <p:nvPr/>
        </p:nvSpPr>
        <p:spPr>
          <a:xfrm>
            <a:off x="2743200" y="1378452"/>
            <a:ext cx="6154579" cy="319959"/>
          </a:xfrm>
          <a:prstGeom prst="rect">
            <a:avLst/>
          </a:prstGeom>
        </p:spPr>
        <p:txBody>
          <a:bodyPr lIns="0" tIns="0" rIns="0" bIns="0" rtlCol="0" anchor="t">
            <a:spAutoFit/>
          </a:bodyPr>
          <a:lstStyle/>
          <a:p>
            <a:pPr>
              <a:lnSpc>
                <a:spcPts val="2239"/>
              </a:lnSpc>
            </a:pPr>
            <a:r>
              <a:rPr lang="en-US" sz="3200" b="1" dirty="0">
                <a:solidFill>
                  <a:srgbClr val="0C2649"/>
                </a:solidFill>
                <a:latin typeface="Calibri" panose="020F0502020204030204" pitchFamily="34" charset="0"/>
                <a:ea typeface="Calibri" panose="020F0502020204030204" pitchFamily="34" charset="0"/>
                <a:cs typeface="Calibri" panose="020F0502020204030204" pitchFamily="34" charset="0"/>
              </a:rPr>
              <a:t>THE #1 NAME IN REAL ESTATE</a:t>
            </a:r>
          </a:p>
        </p:txBody>
      </p:sp>
      <p:sp>
        <p:nvSpPr>
          <p:cNvPr id="14" name="TextBox 14"/>
          <p:cNvSpPr txBox="1"/>
          <p:nvPr/>
        </p:nvSpPr>
        <p:spPr>
          <a:xfrm>
            <a:off x="2743200" y="1881489"/>
            <a:ext cx="13335000" cy="1354730"/>
          </a:xfrm>
          <a:prstGeom prst="rect">
            <a:avLst/>
          </a:prstGeom>
        </p:spPr>
        <p:txBody>
          <a:bodyPr wrap="square" lIns="0" tIns="0" rIns="0" bIns="0" rtlCol="0" anchor="t">
            <a:spAutoFit/>
          </a:bodyPr>
          <a:lstStyle/>
          <a:p>
            <a:pPr marL="285750" indent="-285750">
              <a:lnSpc>
                <a:spcPts val="2700"/>
              </a:lnSpc>
              <a:spcAft>
                <a:spcPts val="1200"/>
              </a:spcAft>
              <a:buFont typeface="Arial" panose="020B0604020202020204" pitchFamily="34" charset="0"/>
              <a:buChar char="•"/>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More buyers and sellers think of RE/MAX than any other real estate brand.</a:t>
            </a:r>
          </a:p>
          <a:p>
            <a:pPr marL="285750" indent="-285750">
              <a:lnSpc>
                <a:spcPts val="2700"/>
              </a:lnSpc>
              <a:spcAft>
                <a:spcPts val="1200"/>
              </a:spcAft>
              <a:buFont typeface="Arial" panose="020B0604020202020204" pitchFamily="34" charset="0"/>
              <a:buChar char="•"/>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Voted #1 most trusted real estate agents in the USA and Canada.</a:t>
            </a:r>
          </a:p>
          <a:p>
            <a:pPr marL="285750" indent="-285750">
              <a:lnSpc>
                <a:spcPts val="2700"/>
              </a:lnSpc>
              <a:spcAft>
                <a:spcPts val="1200"/>
              </a:spcAft>
              <a:buFont typeface="Arial" panose="020B0604020202020204" pitchFamily="34" charset="0"/>
              <a:buChar char="•"/>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The first real estate brand to close over 2 million total transaction sides in one year.</a:t>
            </a:r>
          </a:p>
        </p:txBody>
      </p:sp>
      <p:pic>
        <p:nvPicPr>
          <p:cNvPr id="25" name="Picture 24" descr="A hot air balloon logo&#10;&#10;Description automatically generated">
            <a:extLst>
              <a:ext uri="{FF2B5EF4-FFF2-40B4-BE49-F238E27FC236}">
                <a16:creationId xmlns:a16="http://schemas.microsoft.com/office/drawing/2014/main" id="{E69060B9-1779-639D-CA97-A63445580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5882" y="-24120"/>
            <a:ext cx="3420045" cy="3420045"/>
          </a:xfrm>
          <a:prstGeom prst="rect">
            <a:avLst/>
          </a:prstGeom>
        </p:spPr>
      </p:pic>
      <p:sp>
        <p:nvSpPr>
          <p:cNvPr id="28" name="TextBox 13">
            <a:extLst>
              <a:ext uri="{FF2B5EF4-FFF2-40B4-BE49-F238E27FC236}">
                <a16:creationId xmlns:a16="http://schemas.microsoft.com/office/drawing/2014/main" id="{C39A81D3-AE01-9634-23D1-E78421E17B04}"/>
              </a:ext>
            </a:extLst>
          </p:cNvPr>
          <p:cNvSpPr txBox="1"/>
          <p:nvPr/>
        </p:nvSpPr>
        <p:spPr>
          <a:xfrm>
            <a:off x="2738718" y="3707070"/>
            <a:ext cx="11282082" cy="319959"/>
          </a:xfrm>
          <a:prstGeom prst="rect">
            <a:avLst/>
          </a:prstGeom>
        </p:spPr>
        <p:txBody>
          <a:bodyPr wrap="square" lIns="0" tIns="0" rIns="0" bIns="0" rtlCol="0" anchor="t">
            <a:spAutoFit/>
          </a:bodyPr>
          <a:lstStyle/>
          <a:p>
            <a:pPr>
              <a:lnSpc>
                <a:spcPts val="2239"/>
              </a:lnSpc>
            </a:pPr>
            <a:r>
              <a:rPr lang="en-US" sz="3200" b="1" dirty="0">
                <a:solidFill>
                  <a:srgbClr val="0C2649"/>
                </a:solidFill>
                <a:latin typeface="Calibri" panose="020F0502020204030204" pitchFamily="34" charset="0"/>
                <a:ea typeface="Calibri" panose="020F0502020204030204" pitchFamily="34" charset="0"/>
                <a:cs typeface="Calibri" panose="020F0502020204030204" pitchFamily="34" charset="0"/>
              </a:rPr>
              <a:t>RE/MAX AGENTS THRIVE IN ANY MARKET</a:t>
            </a:r>
          </a:p>
        </p:txBody>
      </p:sp>
      <p:pic>
        <p:nvPicPr>
          <p:cNvPr id="29" name="Picture 28">
            <a:extLst>
              <a:ext uri="{FF2B5EF4-FFF2-40B4-BE49-F238E27FC236}">
                <a16:creationId xmlns:a16="http://schemas.microsoft.com/office/drawing/2014/main" id="{68E81A01-4983-55F0-55CE-A0BE1E22EA7B}"/>
              </a:ext>
            </a:extLst>
          </p:cNvPr>
          <p:cNvPicPr>
            <a:picLocks noChangeAspect="1"/>
          </p:cNvPicPr>
          <p:nvPr/>
        </p:nvPicPr>
        <p:blipFill rotWithShape="1">
          <a:blip r:embed="rId4"/>
          <a:srcRect l="2536" t="27255" r="2463" b="13730"/>
          <a:stretch/>
        </p:blipFill>
        <p:spPr>
          <a:xfrm>
            <a:off x="2738717" y="4000500"/>
            <a:ext cx="15219451" cy="5318184"/>
          </a:xfrm>
          <a:prstGeom prst="rect">
            <a:avLst/>
          </a:prstGeom>
        </p:spPr>
      </p:pic>
    </p:spTree>
    <p:extLst>
      <p:ext uri="{BB962C8B-B14F-4D97-AF65-F5344CB8AC3E}">
        <p14:creationId xmlns:p14="http://schemas.microsoft.com/office/powerpoint/2010/main" val="3013301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2133599" cy="10287000"/>
            <a:chOff x="0" y="0"/>
            <a:chExt cx="2100639" cy="2709333"/>
          </a:xfrm>
        </p:grpSpPr>
        <p:sp>
          <p:nvSpPr>
            <p:cNvPr id="3" name="Freeform 3"/>
            <p:cNvSpPr/>
            <p:nvPr/>
          </p:nvSpPr>
          <p:spPr>
            <a:xfrm>
              <a:off x="0" y="0"/>
              <a:ext cx="2100639" cy="2709333"/>
            </a:xfrm>
            <a:custGeom>
              <a:avLst/>
              <a:gdLst/>
              <a:ahLst/>
              <a:cxnLst/>
              <a:rect l="l" t="t" r="r" b="b"/>
              <a:pathLst>
                <a:path w="2100639" h="2709333">
                  <a:moveTo>
                    <a:pt x="0" y="0"/>
                  </a:moveTo>
                  <a:lnTo>
                    <a:pt x="2100639" y="0"/>
                  </a:lnTo>
                  <a:lnTo>
                    <a:pt x="2100639" y="2709333"/>
                  </a:lnTo>
                  <a:lnTo>
                    <a:pt x="0" y="2709333"/>
                  </a:lnTo>
                  <a:close/>
                </a:path>
              </a:pathLst>
            </a:custGeom>
            <a:solidFill>
              <a:srgbClr val="0C2649"/>
            </a:solidFill>
          </p:spPr>
          <p:txBody>
            <a:bodyPr/>
            <a:lstStyle/>
            <a:p>
              <a:endParaRPr lang="en-US"/>
            </a:p>
          </p:txBody>
        </p:sp>
        <p:sp>
          <p:nvSpPr>
            <p:cNvPr id="4" name="TextBox 4"/>
            <p:cNvSpPr txBox="1"/>
            <p:nvPr/>
          </p:nvSpPr>
          <p:spPr>
            <a:xfrm>
              <a:off x="0" y="-28575"/>
              <a:ext cx="2100639" cy="2737908"/>
            </a:xfrm>
            <a:prstGeom prst="rect">
              <a:avLst/>
            </a:prstGeom>
          </p:spPr>
          <p:txBody>
            <a:bodyPr lIns="50800" tIns="50800" rIns="50800" bIns="50800" rtlCol="0" anchor="ctr"/>
            <a:lstStyle/>
            <a:p>
              <a:pPr algn="ctr">
                <a:lnSpc>
                  <a:spcPts val="2239"/>
                </a:lnSpc>
              </a:pPr>
              <a:endParaRPr/>
            </a:p>
          </p:txBody>
        </p:sp>
      </p:grpSp>
      <p:sp>
        <p:nvSpPr>
          <p:cNvPr id="10" name="TextBox 10"/>
          <p:cNvSpPr txBox="1"/>
          <p:nvPr/>
        </p:nvSpPr>
        <p:spPr>
          <a:xfrm>
            <a:off x="2743200" y="272907"/>
            <a:ext cx="7344996" cy="635302"/>
          </a:xfrm>
          <a:prstGeom prst="rect">
            <a:avLst/>
          </a:prstGeom>
        </p:spPr>
        <p:txBody>
          <a:bodyPr wrap="square" lIns="0" tIns="0" rIns="0" bIns="0" rtlCol="0" anchor="t">
            <a:spAutoFit/>
          </a:bodyPr>
          <a:lstStyle/>
          <a:p>
            <a:pPr marL="0" lvl="0" indent="0" algn="l">
              <a:lnSpc>
                <a:spcPts val="5400"/>
              </a:lnSpc>
              <a:spcBef>
                <a:spcPct val="0"/>
              </a:spcBef>
            </a:pPr>
            <a:r>
              <a:rPr lang="en-US" sz="3600" b="1" u="none" strike="noStrike" dirty="0">
                <a:solidFill>
                  <a:srgbClr val="4A5C78"/>
                </a:solidFill>
                <a:latin typeface="Times New Roman" panose="02020603050405020304" pitchFamily="18" charset="0"/>
                <a:cs typeface="Times New Roman" panose="02020603050405020304" pitchFamily="18" charset="0"/>
              </a:rPr>
              <a:t>Why RE/MAX?</a:t>
            </a:r>
          </a:p>
        </p:txBody>
      </p:sp>
      <p:sp>
        <p:nvSpPr>
          <p:cNvPr id="13" name="TextBox 13"/>
          <p:cNvSpPr txBox="1"/>
          <p:nvPr/>
        </p:nvSpPr>
        <p:spPr>
          <a:xfrm>
            <a:off x="2743200" y="1113570"/>
            <a:ext cx="9601200" cy="282129"/>
          </a:xfrm>
          <a:prstGeom prst="rect">
            <a:avLst/>
          </a:prstGeom>
        </p:spPr>
        <p:txBody>
          <a:bodyPr wrap="square" lIns="0" tIns="0" rIns="0" bIns="0" rtlCol="0" anchor="t">
            <a:spAutoFit/>
          </a:bodyPr>
          <a:lstStyle/>
          <a:p>
            <a:pPr>
              <a:lnSpc>
                <a:spcPts val="2239"/>
              </a:lnSpc>
            </a:pPr>
            <a:r>
              <a:rPr lang="en-US" sz="2000" b="1" dirty="0">
                <a:solidFill>
                  <a:srgbClr val="0C2649"/>
                </a:solidFill>
                <a:latin typeface="Calibri" panose="020F0502020204030204" pitchFamily="34" charset="0"/>
                <a:ea typeface="Calibri" panose="020F0502020204030204" pitchFamily="34" charset="0"/>
                <a:cs typeface="Calibri" panose="020F0502020204030204" pitchFamily="34" charset="0"/>
              </a:rPr>
              <a:t>WHEN IT COMES TO PRODUCTIVITY, RE/MAX AGENTS LEAD THE WAY</a:t>
            </a:r>
          </a:p>
        </p:txBody>
      </p:sp>
      <p:pic>
        <p:nvPicPr>
          <p:cNvPr id="25" name="Picture 24" descr="A hot air balloon logo&#10;&#10;Description automatically generated">
            <a:extLst>
              <a:ext uri="{FF2B5EF4-FFF2-40B4-BE49-F238E27FC236}">
                <a16:creationId xmlns:a16="http://schemas.microsoft.com/office/drawing/2014/main" id="{E69060B9-1779-639D-CA97-A63445580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013" y="7734300"/>
            <a:ext cx="2947413" cy="2947413"/>
          </a:xfrm>
          <a:prstGeom prst="rect">
            <a:avLst/>
          </a:prstGeom>
        </p:spPr>
      </p:pic>
      <p:pic>
        <p:nvPicPr>
          <p:cNvPr id="5" name="Picture 4">
            <a:extLst>
              <a:ext uri="{FF2B5EF4-FFF2-40B4-BE49-F238E27FC236}">
                <a16:creationId xmlns:a16="http://schemas.microsoft.com/office/drawing/2014/main" id="{70FC31EB-2512-096C-09DF-0BD8B8EF6ECF}"/>
              </a:ext>
            </a:extLst>
          </p:cNvPr>
          <p:cNvPicPr>
            <a:picLocks noChangeAspect="1"/>
          </p:cNvPicPr>
          <p:nvPr/>
        </p:nvPicPr>
        <p:blipFill rotWithShape="1">
          <a:blip r:embed="rId4"/>
          <a:srcRect l="50000" t="3824" b="7410"/>
          <a:stretch/>
        </p:blipFill>
        <p:spPr>
          <a:xfrm>
            <a:off x="2743200" y="1391509"/>
            <a:ext cx="7572442" cy="7561991"/>
          </a:xfrm>
          <a:prstGeom prst="rect">
            <a:avLst/>
          </a:prstGeom>
        </p:spPr>
      </p:pic>
      <p:sp>
        <p:nvSpPr>
          <p:cNvPr id="7" name="TextBox 13">
            <a:extLst>
              <a:ext uri="{FF2B5EF4-FFF2-40B4-BE49-F238E27FC236}">
                <a16:creationId xmlns:a16="http://schemas.microsoft.com/office/drawing/2014/main" id="{C6303893-DB48-0F29-F759-27E431DD8F8A}"/>
              </a:ext>
            </a:extLst>
          </p:cNvPr>
          <p:cNvSpPr txBox="1"/>
          <p:nvPr/>
        </p:nvSpPr>
        <p:spPr>
          <a:xfrm>
            <a:off x="9448800" y="1119497"/>
            <a:ext cx="9601200" cy="282129"/>
          </a:xfrm>
          <a:prstGeom prst="rect">
            <a:avLst/>
          </a:prstGeom>
        </p:spPr>
        <p:txBody>
          <a:bodyPr wrap="square" lIns="0" tIns="0" rIns="0" bIns="0" rtlCol="0" anchor="t">
            <a:spAutoFit/>
          </a:bodyPr>
          <a:lstStyle/>
          <a:p>
            <a:pPr algn="ctr">
              <a:lnSpc>
                <a:spcPts val="2239"/>
              </a:lnSpc>
            </a:pPr>
            <a:r>
              <a:rPr lang="en-US" sz="2000" b="1" dirty="0">
                <a:solidFill>
                  <a:srgbClr val="0C2649"/>
                </a:solidFill>
                <a:latin typeface="Calibri" panose="020F0502020204030204" pitchFamily="34" charset="0"/>
                <a:ea typeface="Calibri" panose="020F0502020204030204" pitchFamily="34" charset="0"/>
                <a:cs typeface="Calibri" panose="020F0502020204030204" pitchFamily="34" charset="0"/>
              </a:rPr>
              <a:t>SUPPORTED BY A POWERFUL NETWORK OF OVER 140,000 AGENTS</a:t>
            </a:r>
          </a:p>
        </p:txBody>
      </p:sp>
      <p:pic>
        <p:nvPicPr>
          <p:cNvPr id="9" name="Picture 8">
            <a:extLst>
              <a:ext uri="{FF2B5EF4-FFF2-40B4-BE49-F238E27FC236}">
                <a16:creationId xmlns:a16="http://schemas.microsoft.com/office/drawing/2014/main" id="{42019BBA-7444-6DCC-F6B0-9B6B7F0DDBE2}"/>
              </a:ext>
            </a:extLst>
          </p:cNvPr>
          <p:cNvPicPr>
            <a:picLocks noChangeAspect="1"/>
          </p:cNvPicPr>
          <p:nvPr/>
        </p:nvPicPr>
        <p:blipFill rotWithShape="1">
          <a:blip r:embed="rId5"/>
          <a:srcRect l="3750" t="31957" r="73125" b="19393"/>
          <a:stretch/>
        </p:blipFill>
        <p:spPr>
          <a:xfrm>
            <a:off x="12839700" y="1485900"/>
            <a:ext cx="2819400" cy="3336462"/>
          </a:xfrm>
          <a:prstGeom prst="rect">
            <a:avLst/>
          </a:prstGeom>
        </p:spPr>
      </p:pic>
      <p:pic>
        <p:nvPicPr>
          <p:cNvPr id="11" name="Picture 10">
            <a:extLst>
              <a:ext uri="{FF2B5EF4-FFF2-40B4-BE49-F238E27FC236}">
                <a16:creationId xmlns:a16="http://schemas.microsoft.com/office/drawing/2014/main" id="{05B1008B-638B-E3A7-D82C-873DF8F81CAB}"/>
              </a:ext>
            </a:extLst>
          </p:cNvPr>
          <p:cNvPicPr>
            <a:picLocks noChangeAspect="1"/>
          </p:cNvPicPr>
          <p:nvPr/>
        </p:nvPicPr>
        <p:blipFill rotWithShape="1">
          <a:blip r:embed="rId5"/>
          <a:srcRect l="33124" t="24179" r="7501" b="12488"/>
          <a:stretch/>
        </p:blipFill>
        <p:spPr>
          <a:xfrm>
            <a:off x="10706100" y="5077092"/>
            <a:ext cx="7429500" cy="4457700"/>
          </a:xfrm>
          <a:prstGeom prst="rect">
            <a:avLst/>
          </a:prstGeom>
        </p:spPr>
      </p:pic>
    </p:spTree>
    <p:extLst>
      <p:ext uri="{BB962C8B-B14F-4D97-AF65-F5344CB8AC3E}">
        <p14:creationId xmlns:p14="http://schemas.microsoft.com/office/powerpoint/2010/main" val="3028155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C8F7B"/>
        </a:solidFill>
        <a:effectLst/>
      </p:bgPr>
    </p:bg>
    <p:spTree>
      <p:nvGrpSpPr>
        <p:cNvPr id="1" name=""/>
        <p:cNvGrpSpPr/>
        <p:nvPr/>
      </p:nvGrpSpPr>
      <p:grpSpPr>
        <a:xfrm>
          <a:off x="0" y="0"/>
          <a:ext cx="0" cy="0"/>
          <a:chOff x="0" y="0"/>
          <a:chExt cx="0" cy="0"/>
        </a:xfrm>
      </p:grpSpPr>
      <p:pic>
        <p:nvPicPr>
          <p:cNvPr id="11" name="Picture 10" descr="A blue background with red and white dots&#10;&#10;Description automatically generated">
            <a:extLst>
              <a:ext uri="{FF2B5EF4-FFF2-40B4-BE49-F238E27FC236}">
                <a16:creationId xmlns:a16="http://schemas.microsoft.com/office/drawing/2014/main" id="{6436F455-B78C-2E06-C1F9-4022EB82D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2"/>
          <p:cNvGrpSpPr/>
          <p:nvPr/>
        </p:nvGrpSpPr>
        <p:grpSpPr>
          <a:xfrm>
            <a:off x="3319896" y="0"/>
            <a:ext cx="14968104" cy="8502054"/>
            <a:chOff x="0" y="0"/>
            <a:chExt cx="19957472" cy="11336071"/>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Lst>
            </a:blip>
            <a:srcRect t="4631" r="8089" b="12720"/>
            <a:stretch/>
          </p:blipFill>
          <p:spPr>
            <a:xfrm>
              <a:off x="0" y="0"/>
              <a:ext cx="19957472" cy="11336071"/>
            </a:xfrm>
            <a:prstGeom prst="rect">
              <a:avLst/>
            </a:prstGeom>
          </p:spPr>
        </p:pic>
      </p:grpSp>
      <p:grpSp>
        <p:nvGrpSpPr>
          <p:cNvPr id="5" name="Group 5"/>
          <p:cNvGrpSpPr/>
          <p:nvPr/>
        </p:nvGrpSpPr>
        <p:grpSpPr>
          <a:xfrm>
            <a:off x="0" y="869803"/>
            <a:ext cx="8476456" cy="3657175"/>
            <a:chOff x="0" y="0"/>
            <a:chExt cx="2232482" cy="963207"/>
          </a:xfrm>
        </p:grpSpPr>
        <p:sp>
          <p:nvSpPr>
            <p:cNvPr id="6" name="Freeform 6"/>
            <p:cNvSpPr/>
            <p:nvPr/>
          </p:nvSpPr>
          <p:spPr>
            <a:xfrm>
              <a:off x="0" y="0"/>
              <a:ext cx="2232482" cy="963207"/>
            </a:xfrm>
            <a:custGeom>
              <a:avLst/>
              <a:gdLst/>
              <a:ahLst/>
              <a:cxnLst/>
              <a:rect l="l" t="t" r="r" b="b"/>
              <a:pathLst>
                <a:path w="2232482" h="963207">
                  <a:moveTo>
                    <a:pt x="0" y="0"/>
                  </a:moveTo>
                  <a:lnTo>
                    <a:pt x="2232482" y="0"/>
                  </a:lnTo>
                  <a:lnTo>
                    <a:pt x="2232482" y="963207"/>
                  </a:lnTo>
                  <a:lnTo>
                    <a:pt x="0" y="963207"/>
                  </a:lnTo>
                  <a:close/>
                </a:path>
              </a:pathLst>
            </a:custGeom>
            <a:solidFill>
              <a:srgbClr val="FFFFFF"/>
            </a:solidFill>
          </p:spPr>
          <p:txBody>
            <a:bodyPr/>
            <a:lstStyle/>
            <a:p>
              <a:endParaRPr lang="en-US"/>
            </a:p>
          </p:txBody>
        </p:sp>
        <p:sp>
          <p:nvSpPr>
            <p:cNvPr id="7" name="TextBox 7"/>
            <p:cNvSpPr txBox="1"/>
            <p:nvPr/>
          </p:nvSpPr>
          <p:spPr>
            <a:xfrm>
              <a:off x="0" y="-38100"/>
              <a:ext cx="2232482" cy="1001307"/>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745507" y="1441248"/>
            <a:ext cx="8021629" cy="963341"/>
          </a:xfrm>
          <a:prstGeom prst="rect">
            <a:avLst/>
          </a:prstGeom>
        </p:spPr>
        <p:txBody>
          <a:bodyPr lIns="0" tIns="0" rIns="0" bIns="0" rtlCol="0" anchor="t">
            <a:spAutoFit/>
          </a:bodyPr>
          <a:lstStyle/>
          <a:p>
            <a:pPr>
              <a:lnSpc>
                <a:spcPts val="7201"/>
              </a:lnSpc>
            </a:pPr>
            <a:r>
              <a:rPr lang="en-US" sz="8000" dirty="0">
                <a:solidFill>
                  <a:srgbClr val="455A73"/>
                </a:solidFill>
                <a:latin typeface="Calibri" panose="020F0502020204030204" pitchFamily="34" charset="0"/>
                <a:ea typeface="Calibri" panose="020F0502020204030204" pitchFamily="34" charset="0"/>
                <a:cs typeface="Calibri" panose="020F0502020204030204" pitchFamily="34" charset="0"/>
              </a:rPr>
              <a:t>Why you</a:t>
            </a:r>
          </a:p>
        </p:txBody>
      </p:sp>
      <p:sp>
        <p:nvSpPr>
          <p:cNvPr id="9" name="TextBox 9"/>
          <p:cNvSpPr txBox="1"/>
          <p:nvPr/>
        </p:nvSpPr>
        <p:spPr>
          <a:xfrm>
            <a:off x="745507" y="2345548"/>
            <a:ext cx="8021629" cy="1886670"/>
          </a:xfrm>
          <a:prstGeom prst="rect">
            <a:avLst/>
          </a:prstGeom>
        </p:spPr>
        <p:txBody>
          <a:bodyPr lIns="0" tIns="0" rIns="0" bIns="0" rtlCol="0" anchor="t">
            <a:spAutoFit/>
          </a:bodyPr>
          <a:lstStyle/>
          <a:p>
            <a:pPr>
              <a:lnSpc>
                <a:spcPts val="7201"/>
              </a:lnSpc>
            </a:pPr>
            <a:r>
              <a:rPr lang="en-US" sz="8000" dirty="0">
                <a:solidFill>
                  <a:srgbClr val="4A5C78"/>
                </a:solidFill>
                <a:latin typeface="Calibri" panose="020F0502020204030204" pitchFamily="34" charset="0"/>
                <a:ea typeface="Calibri" panose="020F0502020204030204" pitchFamily="34" charset="0"/>
                <a:cs typeface="Calibri" panose="020F0502020204030204" pitchFamily="34" charset="0"/>
              </a:rPr>
              <a:t>as your Buyer’s Consultant</a:t>
            </a:r>
          </a:p>
        </p:txBody>
      </p:sp>
      <p:sp>
        <p:nvSpPr>
          <p:cNvPr id="10" name="TextBox 10"/>
          <p:cNvSpPr txBox="1"/>
          <p:nvPr/>
        </p:nvSpPr>
        <p:spPr>
          <a:xfrm>
            <a:off x="4781747" y="1371712"/>
            <a:ext cx="5556724" cy="945262"/>
          </a:xfrm>
          <a:prstGeom prst="rect">
            <a:avLst/>
          </a:prstGeom>
        </p:spPr>
        <p:txBody>
          <a:bodyPr lIns="0" tIns="0" rIns="0" bIns="0" rtlCol="0" anchor="t">
            <a:spAutoFit/>
          </a:bodyPr>
          <a:lstStyle/>
          <a:p>
            <a:pPr>
              <a:lnSpc>
                <a:spcPts val="7201"/>
              </a:lnSpc>
            </a:pPr>
            <a:r>
              <a:rPr lang="en-US" sz="6730" b="1" i="1" dirty="0">
                <a:solidFill>
                  <a:srgbClr val="4A5C78"/>
                </a:solidFill>
                <a:latin typeface="Times New Roman" panose="02020603050405020304" pitchFamily="18" charset="0"/>
                <a:cs typeface="Times New Roman" panose="02020603050405020304" pitchFamily="18" charset="0"/>
              </a:rPr>
              <a:t>need me</a:t>
            </a:r>
          </a:p>
        </p:txBody>
      </p:sp>
      <p:pic>
        <p:nvPicPr>
          <p:cNvPr id="13" name="Picture 12" descr="A black and white logo&#10;&#10;Description automatically generated">
            <a:extLst>
              <a:ext uri="{FF2B5EF4-FFF2-40B4-BE49-F238E27FC236}">
                <a16:creationId xmlns:a16="http://schemas.microsoft.com/office/drawing/2014/main" id="{4D07B99C-9A0E-1C99-52BE-7B681B0B97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9601" y="8724900"/>
            <a:ext cx="3712388" cy="121005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5056</TotalTime>
  <Words>2273</Words>
  <Application>Microsoft Office PowerPoint</Application>
  <PresentationFormat>Custom</PresentationFormat>
  <Paragraphs>171</Paragraphs>
  <Slides>18</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Calibri</vt:lpstr>
      <vt:lpstr>Wingdings</vt:lpstr>
      <vt:lpstr>Arial</vt:lpstr>
      <vt:lpstr>Franklin Gothic Medium</vt:lpstr>
      <vt:lpstr>Franklin Gothic Book</vt:lpstr>
      <vt:lpstr>Montserrat Medium</vt:lpstr>
      <vt:lpstr>Wingdings 3</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Buyer Agent Presentation PowerPoint</dc:title>
  <dc:creator>David Clapp</dc:creator>
  <cp:lastModifiedBy>Jessica Jones</cp:lastModifiedBy>
  <cp:revision>40</cp:revision>
  <dcterms:created xsi:type="dcterms:W3CDTF">2006-08-16T00:00:00Z</dcterms:created>
  <dcterms:modified xsi:type="dcterms:W3CDTF">2023-12-21T22:11:54Z</dcterms:modified>
  <dc:identifier>DAF0JwZs8_o</dc:identifier>
</cp:coreProperties>
</file>